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658" r:id="rId2"/>
    <p:sldMasterId id="2147483660" r:id="rId3"/>
    <p:sldMasterId id="2147483662" r:id="rId4"/>
  </p:sldMasterIdLst>
  <p:notesMasterIdLst>
    <p:notesMasterId r:id="rId59"/>
  </p:notesMasterIdLst>
  <p:handoutMasterIdLst>
    <p:handoutMasterId r:id="rId60"/>
  </p:handoutMasterIdLst>
  <p:sldIdLst>
    <p:sldId id="508" r:id="rId5"/>
    <p:sldId id="480" r:id="rId6"/>
    <p:sldId id="510" r:id="rId7"/>
    <p:sldId id="515" r:id="rId8"/>
    <p:sldId id="513" r:id="rId9"/>
    <p:sldId id="512" r:id="rId10"/>
    <p:sldId id="514" r:id="rId11"/>
    <p:sldId id="452" r:id="rId12"/>
    <p:sldId id="483" r:id="rId13"/>
    <p:sldId id="507" r:id="rId14"/>
    <p:sldId id="488" r:id="rId15"/>
    <p:sldId id="453" r:id="rId16"/>
    <p:sldId id="455" r:id="rId17"/>
    <p:sldId id="464" r:id="rId18"/>
    <p:sldId id="506" r:id="rId19"/>
    <p:sldId id="465" r:id="rId20"/>
    <p:sldId id="489" r:id="rId21"/>
    <p:sldId id="484" r:id="rId22"/>
    <p:sldId id="490" r:id="rId23"/>
    <p:sldId id="504" r:id="rId24"/>
    <p:sldId id="466" r:id="rId25"/>
    <p:sldId id="491" r:id="rId26"/>
    <p:sldId id="505" r:id="rId27"/>
    <p:sldId id="478" r:id="rId28"/>
    <p:sldId id="501" r:id="rId29"/>
    <p:sldId id="503" r:id="rId30"/>
    <p:sldId id="492" r:id="rId31"/>
    <p:sldId id="467" r:id="rId32"/>
    <p:sldId id="502" r:id="rId33"/>
    <p:sldId id="494" r:id="rId34"/>
    <p:sldId id="454" r:id="rId35"/>
    <p:sldId id="463" r:id="rId36"/>
    <p:sldId id="509" r:id="rId37"/>
    <p:sldId id="457" r:id="rId38"/>
    <p:sldId id="495" r:id="rId39"/>
    <p:sldId id="470" r:id="rId40"/>
    <p:sldId id="496" r:id="rId41"/>
    <p:sldId id="471" r:id="rId42"/>
    <p:sldId id="497" r:id="rId43"/>
    <p:sldId id="477" r:id="rId44"/>
    <p:sldId id="520" r:id="rId45"/>
    <p:sldId id="524" r:id="rId46"/>
    <p:sldId id="521" r:id="rId47"/>
    <p:sldId id="522" r:id="rId48"/>
    <p:sldId id="523" r:id="rId49"/>
    <p:sldId id="517" r:id="rId50"/>
    <p:sldId id="519" r:id="rId51"/>
    <p:sldId id="518" r:id="rId52"/>
    <p:sldId id="456" r:id="rId53"/>
    <p:sldId id="458" r:id="rId54"/>
    <p:sldId id="499" r:id="rId55"/>
    <p:sldId id="474" r:id="rId56"/>
    <p:sldId id="500" r:id="rId57"/>
    <p:sldId id="475" r:id="rId58"/>
  </p:sldIdLst>
  <p:sldSz cx="9144000" cy="6858000" type="screen4x3"/>
  <p:notesSz cx="7010400" cy="9296400"/>
  <p:defaultTextStyle>
    <a:defPPr>
      <a:defRPr lang="en-US"/>
    </a:defPPr>
    <a:lvl1pPr algn="l" rtl="0" fontAlgn="base">
      <a:lnSpc>
        <a:spcPct val="90000"/>
      </a:lnSpc>
      <a:spcBef>
        <a:spcPct val="20000"/>
      </a:spcBef>
      <a:spcAft>
        <a:spcPct val="0"/>
      </a:spcAft>
      <a:buSzPct val="70000"/>
      <a:buFont typeface="Wingdings" pitchFamily="2" charset="2"/>
      <a:buChar char="n"/>
      <a:defRPr kern="1200">
        <a:solidFill>
          <a:schemeClr val="tx1"/>
        </a:solidFill>
        <a:latin typeface="Garamond" pitchFamily="18" charset="0"/>
        <a:ea typeface="+mn-ea"/>
        <a:cs typeface="+mn-cs"/>
      </a:defRPr>
    </a:lvl1pPr>
    <a:lvl2pPr marL="457200" algn="l" rtl="0" fontAlgn="base">
      <a:lnSpc>
        <a:spcPct val="90000"/>
      </a:lnSpc>
      <a:spcBef>
        <a:spcPct val="20000"/>
      </a:spcBef>
      <a:spcAft>
        <a:spcPct val="0"/>
      </a:spcAft>
      <a:buSzPct val="70000"/>
      <a:buFont typeface="Wingdings" pitchFamily="2" charset="2"/>
      <a:buChar char="n"/>
      <a:defRPr kern="1200">
        <a:solidFill>
          <a:schemeClr val="tx1"/>
        </a:solidFill>
        <a:latin typeface="Garamond" pitchFamily="18" charset="0"/>
        <a:ea typeface="+mn-ea"/>
        <a:cs typeface="+mn-cs"/>
      </a:defRPr>
    </a:lvl2pPr>
    <a:lvl3pPr marL="914400" algn="l" rtl="0" fontAlgn="base">
      <a:lnSpc>
        <a:spcPct val="90000"/>
      </a:lnSpc>
      <a:spcBef>
        <a:spcPct val="20000"/>
      </a:spcBef>
      <a:spcAft>
        <a:spcPct val="0"/>
      </a:spcAft>
      <a:buSzPct val="70000"/>
      <a:buFont typeface="Wingdings" pitchFamily="2" charset="2"/>
      <a:buChar char="n"/>
      <a:defRPr kern="1200">
        <a:solidFill>
          <a:schemeClr val="tx1"/>
        </a:solidFill>
        <a:latin typeface="Garamond" pitchFamily="18" charset="0"/>
        <a:ea typeface="+mn-ea"/>
        <a:cs typeface="+mn-cs"/>
      </a:defRPr>
    </a:lvl3pPr>
    <a:lvl4pPr marL="1371600" algn="l" rtl="0" fontAlgn="base">
      <a:lnSpc>
        <a:spcPct val="90000"/>
      </a:lnSpc>
      <a:spcBef>
        <a:spcPct val="20000"/>
      </a:spcBef>
      <a:spcAft>
        <a:spcPct val="0"/>
      </a:spcAft>
      <a:buSzPct val="70000"/>
      <a:buFont typeface="Wingdings" pitchFamily="2" charset="2"/>
      <a:buChar char="n"/>
      <a:defRPr kern="1200">
        <a:solidFill>
          <a:schemeClr val="tx1"/>
        </a:solidFill>
        <a:latin typeface="Garamond" pitchFamily="18" charset="0"/>
        <a:ea typeface="+mn-ea"/>
        <a:cs typeface="+mn-cs"/>
      </a:defRPr>
    </a:lvl4pPr>
    <a:lvl5pPr marL="1828800" algn="l" rtl="0" fontAlgn="base">
      <a:lnSpc>
        <a:spcPct val="90000"/>
      </a:lnSpc>
      <a:spcBef>
        <a:spcPct val="20000"/>
      </a:spcBef>
      <a:spcAft>
        <a:spcPct val="0"/>
      </a:spcAft>
      <a:buSzPct val="70000"/>
      <a:buFont typeface="Wingdings" pitchFamily="2" charset="2"/>
      <a:buChar char="n"/>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7FCE4"/>
    <a:srgbClr val="14BCEC"/>
    <a:srgbClr val="E8061C"/>
    <a:srgbClr val="DE0CCF"/>
    <a:srgbClr val="F48F62"/>
    <a:srgbClr val="DFE571"/>
    <a:srgbClr val="FAFBE9"/>
    <a:srgbClr val="F8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04" autoAdjust="0"/>
  </p:normalViewPr>
  <p:slideViewPr>
    <p:cSldViewPr>
      <p:cViewPr>
        <p:scale>
          <a:sx n="50" d="100"/>
          <a:sy n="50" d="100"/>
        </p:scale>
        <p:origin x="-1734" y="-1146"/>
      </p:cViewPr>
      <p:guideLst>
        <p:guide orient="horz" pos="2160"/>
        <p:guide pos="278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5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6114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31750"/>
            <a:ext cx="3038475" cy="461963"/>
          </a:xfrm>
          <a:prstGeom prst="rect">
            <a:avLst/>
          </a:prstGeom>
          <a:noFill/>
          <a:ln w="9525">
            <a:noFill/>
            <a:miter lim="800000"/>
            <a:headEnd/>
            <a:tailEnd/>
          </a:ln>
          <a:effectLst/>
        </p:spPr>
        <p:txBody>
          <a:bodyPr vert="horz" wrap="square" lIns="19336" tIns="0" rIns="19336" bIns="0" numCol="1" anchor="t" anchorCtr="0" compatLnSpc="1">
            <a:prstTxWarp prst="textNoShape">
              <a:avLst/>
            </a:prstTxWarp>
          </a:bodyPr>
          <a:lstStyle>
            <a:lvl1pPr eaLnBrk="0" hangingPunct="0">
              <a:lnSpc>
                <a:spcPct val="100000"/>
              </a:lnSpc>
              <a:spcBef>
                <a:spcPct val="0"/>
              </a:spcBef>
              <a:buSzTx/>
              <a:buFontTx/>
              <a:buNone/>
              <a:defRPr sz="1000" i="1">
                <a:latin typeface="Book Antiqua" pitchFamily="18" charset="0"/>
              </a:defRPr>
            </a:lvl1pPr>
          </a:lstStyle>
          <a:p>
            <a:pPr>
              <a:defRPr/>
            </a:pPr>
            <a:endParaRPr lang="en-US"/>
          </a:p>
        </p:txBody>
      </p:sp>
      <p:sp>
        <p:nvSpPr>
          <p:cNvPr id="2051" name="Rectangle 3"/>
          <p:cNvSpPr>
            <a:spLocks noGrp="1" noChangeArrowheads="1"/>
          </p:cNvSpPr>
          <p:nvPr>
            <p:ph type="dt" idx="1"/>
          </p:nvPr>
        </p:nvSpPr>
        <p:spPr bwMode="auto">
          <a:xfrm>
            <a:off x="3971925" y="31750"/>
            <a:ext cx="3038475" cy="461963"/>
          </a:xfrm>
          <a:prstGeom prst="rect">
            <a:avLst/>
          </a:prstGeom>
          <a:noFill/>
          <a:ln w="9525">
            <a:noFill/>
            <a:miter lim="800000"/>
            <a:headEnd/>
            <a:tailEnd/>
          </a:ln>
          <a:effectLst/>
        </p:spPr>
        <p:txBody>
          <a:bodyPr vert="horz" wrap="square" lIns="19336" tIns="0" rIns="19336" bIns="0" numCol="1" anchor="t" anchorCtr="0" compatLnSpc="1">
            <a:prstTxWarp prst="textNoShape">
              <a:avLst/>
            </a:prstTxWarp>
          </a:bodyPr>
          <a:lstStyle>
            <a:lvl1pPr algn="r" eaLnBrk="0" hangingPunct="0">
              <a:lnSpc>
                <a:spcPct val="100000"/>
              </a:lnSpc>
              <a:spcBef>
                <a:spcPct val="0"/>
              </a:spcBef>
              <a:buSzTx/>
              <a:buFontTx/>
              <a:buNone/>
              <a:defRPr sz="1000" i="1">
                <a:latin typeface="Book Antiqua" pitchFamily="18" charset="0"/>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204913" y="730250"/>
            <a:ext cx="4600575" cy="34496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418013"/>
            <a:ext cx="5140325" cy="4154487"/>
          </a:xfrm>
          <a:prstGeom prst="rect">
            <a:avLst/>
          </a:prstGeom>
          <a:noFill/>
          <a:ln w="9525">
            <a:noFill/>
            <a:miter lim="800000"/>
            <a:headEnd/>
            <a:tailEnd/>
          </a:ln>
          <a:effectLst/>
        </p:spPr>
        <p:txBody>
          <a:bodyPr vert="horz" wrap="square" lIns="93456" tIns="46729" rIns="93456" bIns="467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02688"/>
            <a:ext cx="3038475" cy="461962"/>
          </a:xfrm>
          <a:prstGeom prst="rect">
            <a:avLst/>
          </a:prstGeom>
          <a:noFill/>
          <a:ln w="9525">
            <a:noFill/>
            <a:miter lim="800000"/>
            <a:headEnd/>
            <a:tailEnd/>
          </a:ln>
          <a:effectLst/>
        </p:spPr>
        <p:txBody>
          <a:bodyPr vert="horz" wrap="square" lIns="19336" tIns="0" rIns="19336" bIns="0" numCol="1" anchor="b" anchorCtr="0" compatLnSpc="1">
            <a:prstTxWarp prst="textNoShape">
              <a:avLst/>
            </a:prstTxWarp>
          </a:bodyPr>
          <a:lstStyle>
            <a:lvl1pPr eaLnBrk="0" hangingPunct="0">
              <a:lnSpc>
                <a:spcPct val="100000"/>
              </a:lnSpc>
              <a:spcBef>
                <a:spcPct val="0"/>
              </a:spcBef>
              <a:buSzTx/>
              <a:buFontTx/>
              <a:buNone/>
              <a:defRPr sz="1000" i="1">
                <a:latin typeface="Book Antiqua"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971925" y="8802688"/>
            <a:ext cx="3038475" cy="461962"/>
          </a:xfrm>
          <a:prstGeom prst="rect">
            <a:avLst/>
          </a:prstGeom>
          <a:noFill/>
          <a:ln w="9525">
            <a:noFill/>
            <a:miter lim="800000"/>
            <a:headEnd/>
            <a:tailEnd/>
          </a:ln>
          <a:effectLst/>
        </p:spPr>
        <p:txBody>
          <a:bodyPr vert="horz" wrap="square" lIns="19336" tIns="0" rIns="19336" bIns="0" numCol="1" anchor="b" anchorCtr="0" compatLnSpc="1">
            <a:prstTxWarp prst="textNoShape">
              <a:avLst/>
            </a:prstTxWarp>
          </a:bodyPr>
          <a:lstStyle>
            <a:lvl1pPr algn="r" eaLnBrk="0" hangingPunct="0">
              <a:lnSpc>
                <a:spcPct val="100000"/>
              </a:lnSpc>
              <a:spcBef>
                <a:spcPct val="0"/>
              </a:spcBef>
              <a:buSzTx/>
              <a:buFontTx/>
              <a:buNone/>
              <a:defRPr sz="1000" i="1">
                <a:latin typeface="Book Antiqua" pitchFamily="18" charset="0"/>
              </a:defRPr>
            </a:lvl1pPr>
          </a:lstStyle>
          <a:p>
            <a:pPr>
              <a:defRPr/>
            </a:pPr>
            <a:fld id="{6CE15AE5-DEFF-450C-9F93-E8AB9A0C3BA0}" type="slidenum">
              <a:rPr lang="en-US"/>
              <a:pPr>
                <a:defRPr/>
              </a:pPr>
              <a:t>‹#›</a:t>
            </a:fld>
            <a:endParaRPr lang="en-US"/>
          </a:p>
        </p:txBody>
      </p:sp>
    </p:spTree>
    <p:extLst>
      <p:ext uri="{BB962C8B-B14F-4D97-AF65-F5344CB8AC3E}">
        <p14:creationId xmlns:p14="http://schemas.microsoft.com/office/powerpoint/2010/main" val="1240752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0863"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1685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2667000" y="457200"/>
            <a:ext cx="5791200" cy="1279525"/>
          </a:xfrm>
          <a:prstGeom prst="rect">
            <a:avLst/>
          </a:prstGeom>
          <a:noFill/>
          <a:ln w="9525">
            <a:noFill/>
            <a:miter lim="800000"/>
            <a:headEnd/>
            <a:tailEnd/>
          </a:ln>
          <a:effectLst/>
        </p:spPr>
        <p:txBody>
          <a:bodyPr>
            <a:spAutoFit/>
          </a:bodyPr>
          <a:lstStyle/>
          <a:p>
            <a:pPr eaLnBrk="0" hangingPunct="0">
              <a:lnSpc>
                <a:spcPct val="95000"/>
              </a:lnSpc>
              <a:spcBef>
                <a:spcPct val="50000"/>
              </a:spcBef>
              <a:buSzTx/>
              <a:buFontTx/>
              <a:buNone/>
              <a:defRPr/>
            </a:pPr>
            <a:r>
              <a:rPr lang="en-US" sz="2800">
                <a:solidFill>
                  <a:schemeClr val="hlink"/>
                </a:solidFill>
                <a:effectLst>
                  <a:outerShdw blurRad="38100" dist="38100" dir="2700000" algn="tl">
                    <a:srgbClr val="000000"/>
                  </a:outerShdw>
                </a:effectLst>
              </a:rPr>
              <a:t>Department of Defense</a:t>
            </a:r>
            <a:br>
              <a:rPr lang="en-US" sz="2800">
                <a:solidFill>
                  <a:schemeClr val="hlink"/>
                </a:solidFill>
                <a:effectLst>
                  <a:outerShdw blurRad="38100" dist="38100" dir="2700000" algn="tl">
                    <a:srgbClr val="000000"/>
                  </a:outerShdw>
                </a:effectLst>
              </a:rPr>
            </a:br>
            <a:r>
              <a:rPr lang="en-US" sz="5400">
                <a:solidFill>
                  <a:schemeClr val="hlink"/>
                </a:solidFill>
                <a:effectLst>
                  <a:outerShdw blurRad="38100" dist="38100" dir="2700000" algn="tl">
                    <a:srgbClr val="000000"/>
                  </a:outerShdw>
                </a:effectLst>
              </a:rPr>
              <a:t>Polygraph Institute</a:t>
            </a:r>
          </a:p>
        </p:txBody>
      </p:sp>
      <p:sp>
        <p:nvSpPr>
          <p:cNvPr id="264194" name="Rectangle 2"/>
          <p:cNvSpPr>
            <a:spLocks noGrp="1" noChangeArrowheads="1"/>
          </p:cNvSpPr>
          <p:nvPr>
            <p:ph type="subTitle" sz="quarter" idx="1"/>
          </p:nvPr>
        </p:nvSpPr>
        <p:spPr>
          <a:xfrm>
            <a:off x="455613" y="5029200"/>
            <a:ext cx="8307387" cy="1143000"/>
          </a:xfrm>
        </p:spPr>
        <p:txBody>
          <a:bodyPr/>
          <a:lstStyle>
            <a:lvl1pPr marL="0" indent="0" algn="r">
              <a:buFont typeface="Wingdings" pitchFamily="2" charset="2"/>
              <a:buNone/>
              <a:defRPr>
                <a:effectLst>
                  <a:outerShdw blurRad="38100" dist="38100" dir="2700000" algn="tl">
                    <a:srgbClr val="000000"/>
                  </a:outerShdw>
                </a:effectLst>
              </a:defRPr>
            </a:lvl1pPr>
          </a:lstStyle>
          <a:p>
            <a:r>
              <a:rPr lang="en-US"/>
              <a:t>Click to edit Master subtitle style</a:t>
            </a:r>
          </a:p>
        </p:txBody>
      </p:sp>
      <p:sp>
        <p:nvSpPr>
          <p:cNvPr id="264195" name="Rectangle 3"/>
          <p:cNvSpPr>
            <a:spLocks noGrp="1" noChangeArrowheads="1"/>
          </p:cNvSpPr>
          <p:nvPr>
            <p:ph type="ctrTitle" sz="quarter"/>
          </p:nvPr>
        </p:nvSpPr>
        <p:spPr>
          <a:xfrm>
            <a:off x="455613" y="3032125"/>
            <a:ext cx="8307387" cy="1844675"/>
          </a:xfrm>
        </p:spPr>
        <p:txBody>
          <a:bodyPr/>
          <a:lstStyle>
            <a:lvl1pPr algn="r">
              <a:defRPr sz="6000"/>
            </a:lvl1pPr>
          </a:lstStyle>
          <a:p>
            <a:r>
              <a:rPr lang="en-US"/>
              <a:t>Click to edit Master title style</a:t>
            </a:r>
          </a:p>
        </p:txBody>
      </p:sp>
      <p:sp>
        <p:nvSpPr>
          <p:cNvPr id="6" name="Rectangle 4"/>
          <p:cNvSpPr>
            <a:spLocks noGrp="1" noChangeArrowheads="1"/>
          </p:cNvSpPr>
          <p:nvPr>
            <p:ph type="dt" sz="quarter" idx="10"/>
          </p:nvPr>
        </p:nvSpPr>
        <p:spPr>
          <a:xfrm>
            <a:off x="455613" y="6248400"/>
            <a:ext cx="2209800" cy="476250"/>
          </a:xfrm>
        </p:spPr>
        <p:txBody>
          <a:bodyPr/>
          <a:lstStyle>
            <a:lvl1pPr>
              <a:defRPr/>
            </a:lvl1pPr>
          </a:lstStyle>
          <a:p>
            <a:pPr>
              <a:defRPr/>
            </a:pPr>
            <a:r>
              <a:rPr lang="en-US" smtClean="0"/>
              <a:t>Oct 13</a:t>
            </a:r>
            <a:endParaRPr lang="en-US"/>
          </a:p>
        </p:txBody>
      </p:sp>
      <p:sp>
        <p:nvSpPr>
          <p:cNvPr id="7" name="Rectangle 5"/>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254750"/>
            <a:ext cx="2209800" cy="476250"/>
          </a:xfrm>
        </p:spPr>
        <p:txBody>
          <a:bodyPr/>
          <a:lstStyle>
            <a:lvl1pPr>
              <a:defRPr/>
            </a:lvl1pPr>
          </a:lstStyle>
          <a:p>
            <a:pPr>
              <a:defRPr/>
            </a:pPr>
            <a:fld id="{B79A08B8-69C0-40D4-99F1-937BD794C5B5}" type="slidenum">
              <a:rPr lang="en-US"/>
              <a:pPr>
                <a:defRPr/>
              </a:pPr>
              <a:t>‹#›</a:t>
            </a:fld>
            <a:endParaRPr lang="en-US"/>
          </a:p>
        </p:txBody>
      </p:sp>
    </p:spTree>
    <p:extLst>
      <p:ext uri="{BB962C8B-B14F-4D97-AF65-F5344CB8AC3E}">
        <p14:creationId xmlns:p14="http://schemas.microsoft.com/office/powerpoint/2010/main" val="35073907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77AD85-4123-4CC6-B1A3-B3AFEE7A9CA2}"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5060157"/>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03DB6ED-59A0-4534-B7F1-4C1683374AD0}"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83251401"/>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7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447800"/>
            <a:ext cx="4038600" cy="4678363"/>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9E6D840-A496-4053-8A70-4DAD6CA3BDEF}"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114448"/>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1685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2667000" y="457200"/>
            <a:ext cx="5791200" cy="1279525"/>
          </a:xfrm>
          <a:prstGeom prst="rect">
            <a:avLst/>
          </a:prstGeom>
          <a:noFill/>
          <a:ln w="9525">
            <a:noFill/>
            <a:miter lim="800000"/>
            <a:headEnd/>
            <a:tailEnd/>
          </a:ln>
          <a:effectLst/>
        </p:spPr>
        <p:txBody>
          <a:bodyPr>
            <a:spAutoFit/>
          </a:bodyPr>
          <a:lstStyle/>
          <a:p>
            <a:pPr eaLnBrk="0" hangingPunct="0">
              <a:lnSpc>
                <a:spcPct val="95000"/>
              </a:lnSpc>
              <a:spcBef>
                <a:spcPct val="50000"/>
              </a:spcBef>
              <a:buSzTx/>
              <a:buFontTx/>
              <a:buNone/>
              <a:defRPr/>
            </a:pPr>
            <a:r>
              <a:rPr lang="en-US" sz="2800">
                <a:solidFill>
                  <a:schemeClr val="hlink"/>
                </a:solidFill>
                <a:effectLst>
                  <a:outerShdw blurRad="38100" dist="38100" dir="2700000" algn="tl">
                    <a:srgbClr val="000000"/>
                  </a:outerShdw>
                </a:effectLst>
              </a:rPr>
              <a:t>Department of Defense</a:t>
            </a:r>
            <a:br>
              <a:rPr lang="en-US" sz="2800">
                <a:solidFill>
                  <a:schemeClr val="hlink"/>
                </a:solidFill>
                <a:effectLst>
                  <a:outerShdw blurRad="38100" dist="38100" dir="2700000" algn="tl">
                    <a:srgbClr val="000000"/>
                  </a:outerShdw>
                </a:effectLst>
              </a:rPr>
            </a:br>
            <a:r>
              <a:rPr lang="en-US" sz="5400">
                <a:solidFill>
                  <a:schemeClr val="hlink"/>
                </a:solidFill>
                <a:effectLst>
                  <a:outerShdw blurRad="38100" dist="38100" dir="2700000" algn="tl">
                    <a:srgbClr val="000000"/>
                  </a:outerShdw>
                </a:effectLst>
              </a:rPr>
              <a:t>Polygraph Institute</a:t>
            </a:r>
          </a:p>
        </p:txBody>
      </p:sp>
      <p:sp>
        <p:nvSpPr>
          <p:cNvPr id="267266" name="Rectangle 2"/>
          <p:cNvSpPr>
            <a:spLocks noGrp="1" noChangeArrowheads="1"/>
          </p:cNvSpPr>
          <p:nvPr>
            <p:ph type="subTitle" sz="quarter" idx="1"/>
          </p:nvPr>
        </p:nvSpPr>
        <p:spPr>
          <a:xfrm>
            <a:off x="455613" y="5029200"/>
            <a:ext cx="8307387" cy="1143000"/>
          </a:xfrm>
        </p:spPr>
        <p:txBody>
          <a:bodyPr/>
          <a:lstStyle>
            <a:lvl1pPr marL="0" indent="0" algn="r">
              <a:buFont typeface="Wingdings" pitchFamily="2" charset="2"/>
              <a:buNone/>
              <a:defRPr>
                <a:effectLst>
                  <a:outerShdw blurRad="38100" dist="38100" dir="2700000" algn="tl">
                    <a:srgbClr val="000000"/>
                  </a:outerShdw>
                </a:effectLst>
              </a:defRPr>
            </a:lvl1pPr>
          </a:lstStyle>
          <a:p>
            <a:r>
              <a:rPr lang="en-US"/>
              <a:t>Click to edit Master subtitle style</a:t>
            </a:r>
          </a:p>
        </p:txBody>
      </p:sp>
      <p:sp>
        <p:nvSpPr>
          <p:cNvPr id="267267" name="Rectangle 3"/>
          <p:cNvSpPr>
            <a:spLocks noGrp="1" noChangeArrowheads="1"/>
          </p:cNvSpPr>
          <p:nvPr>
            <p:ph type="ctrTitle" sz="quarter"/>
          </p:nvPr>
        </p:nvSpPr>
        <p:spPr>
          <a:xfrm>
            <a:off x="455613" y="3032125"/>
            <a:ext cx="8307387" cy="1844675"/>
          </a:xfrm>
        </p:spPr>
        <p:txBody>
          <a:bodyPr/>
          <a:lstStyle>
            <a:lvl1pPr algn="r">
              <a:defRPr sz="6000"/>
            </a:lvl1pPr>
          </a:lstStyle>
          <a:p>
            <a:r>
              <a:rPr lang="en-US"/>
              <a:t>Click to edit Master title style</a:t>
            </a:r>
          </a:p>
        </p:txBody>
      </p:sp>
      <p:sp>
        <p:nvSpPr>
          <p:cNvPr id="6" name="Rectangle 4"/>
          <p:cNvSpPr>
            <a:spLocks noGrp="1" noChangeArrowheads="1"/>
          </p:cNvSpPr>
          <p:nvPr>
            <p:ph type="dt" sz="quarter" idx="10"/>
          </p:nvPr>
        </p:nvSpPr>
        <p:spPr>
          <a:xfrm>
            <a:off x="455613" y="6248400"/>
            <a:ext cx="2209800" cy="476250"/>
          </a:xfrm>
        </p:spPr>
        <p:txBody>
          <a:bodyPr/>
          <a:lstStyle>
            <a:lvl1pPr>
              <a:defRPr/>
            </a:lvl1pPr>
          </a:lstStyle>
          <a:p>
            <a:pPr>
              <a:defRPr/>
            </a:pPr>
            <a:r>
              <a:rPr lang="en-US" smtClean="0"/>
              <a:t>Oct 13</a:t>
            </a:r>
            <a:endParaRPr lang="en-US"/>
          </a:p>
        </p:txBody>
      </p:sp>
      <p:sp>
        <p:nvSpPr>
          <p:cNvPr id="7" name="Rectangle 5"/>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254750"/>
            <a:ext cx="2209800" cy="476250"/>
          </a:xfrm>
        </p:spPr>
        <p:txBody>
          <a:bodyPr/>
          <a:lstStyle>
            <a:lvl1pPr>
              <a:defRPr/>
            </a:lvl1pPr>
          </a:lstStyle>
          <a:p>
            <a:pPr>
              <a:defRPr/>
            </a:pPr>
            <a:fld id="{8CA9B0C0-BD5D-45AD-B50E-C4B991983935}" type="slidenum">
              <a:rPr lang="en-US"/>
              <a:pPr>
                <a:defRPr/>
              </a:pPr>
              <a:t>‹#›</a:t>
            </a:fld>
            <a:endParaRPr lang="en-US"/>
          </a:p>
        </p:txBody>
      </p:sp>
    </p:spTree>
    <p:extLst>
      <p:ext uri="{BB962C8B-B14F-4D97-AF65-F5344CB8AC3E}">
        <p14:creationId xmlns:p14="http://schemas.microsoft.com/office/powerpoint/2010/main" val="209133731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DB1A311-DAEE-45FD-82A0-BD7A1EC30AE1}"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2798377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BBDE7DE-95B0-4020-82E0-56218F21178F}"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4604930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3C971B-7F0F-4101-81E4-138431182416}"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225630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1B77770-B9DB-460E-904D-622D32931027}" type="slidenum">
              <a:rPr lang="en-US"/>
              <a:pPr>
                <a:defRPr/>
              </a:pPr>
              <a:t>‹#›</a:t>
            </a:fld>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9569619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ABE2827-B938-4895-8558-B8A3CE5EC642}" type="slidenum">
              <a:rPr lang="en-US"/>
              <a:pPr>
                <a:defRPr/>
              </a:pPr>
              <a:t>‹#›</a:t>
            </a:fld>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987672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AD3132E-52F2-4EEA-BD0D-4366BCC1FE0B}" type="slidenum">
              <a:rPr lang="en-US"/>
              <a:pPr>
                <a:defRPr/>
              </a:pPr>
              <a:t>‹#›</a:t>
            </a:fld>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764892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481C670-A7E9-4A3B-9C80-F0622C2D3148}"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4873966"/>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76AAB9F-BE28-4434-80B8-08F62437AAA4}"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149782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C8C3CE7-BA96-4A21-96BE-8126799D8C04}"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853557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4B4388F-0806-434E-88EB-A509FFB44865}"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668608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D00274C-A2EC-4A3F-98CF-396D86B1D5F0}"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7248337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876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314" name="Rectangle 2"/>
          <p:cNvSpPr>
            <a:spLocks noGrp="1" noChangeArrowheads="1"/>
          </p:cNvSpPr>
          <p:nvPr>
            <p:ph type="subTitle" sz="quarter" idx="1"/>
          </p:nvPr>
        </p:nvSpPr>
        <p:spPr>
          <a:xfrm>
            <a:off x="457200" y="1143000"/>
            <a:ext cx="8307388" cy="762000"/>
          </a:xfrm>
        </p:spPr>
        <p:txBody>
          <a:bodyPr/>
          <a:lstStyle>
            <a:lvl1pPr marL="0" indent="0" algn="ctr">
              <a:buFont typeface="Wingdings" pitchFamily="2" charset="2"/>
              <a:buNone/>
              <a:defRPr sz="3600" b="1">
                <a:solidFill>
                  <a:schemeClr val="hlink"/>
                </a:solidFill>
                <a:effectLst>
                  <a:outerShdw blurRad="38100" dist="38100" dir="2700000" algn="tl">
                    <a:srgbClr val="000000"/>
                  </a:outerShdw>
                </a:effectLst>
              </a:defRPr>
            </a:lvl1pPr>
          </a:lstStyle>
          <a:p>
            <a:r>
              <a:rPr lang="en-US"/>
              <a:t>Chapter #</a:t>
            </a:r>
          </a:p>
        </p:txBody>
      </p:sp>
      <p:sp>
        <p:nvSpPr>
          <p:cNvPr id="269315" name="Rectangle 3"/>
          <p:cNvSpPr>
            <a:spLocks noGrp="1" noChangeArrowheads="1"/>
          </p:cNvSpPr>
          <p:nvPr>
            <p:ph type="ctrTitle" sz="quarter"/>
          </p:nvPr>
        </p:nvSpPr>
        <p:spPr>
          <a:xfrm>
            <a:off x="455613" y="2286000"/>
            <a:ext cx="8307387" cy="1844675"/>
          </a:xfrm>
        </p:spPr>
        <p:txBody>
          <a:bodyPr anchor="t"/>
          <a:lstStyle>
            <a:lvl1pPr>
              <a:defRPr sz="6000"/>
            </a:lvl1pPr>
          </a:lstStyle>
          <a:p>
            <a:r>
              <a:rPr lang="en-US"/>
              <a:t>Click to edit Chapter title</a:t>
            </a:r>
          </a:p>
        </p:txBody>
      </p:sp>
      <p:sp>
        <p:nvSpPr>
          <p:cNvPr id="5" name="Rectangle 4"/>
          <p:cNvSpPr>
            <a:spLocks noGrp="1" noChangeArrowheads="1"/>
          </p:cNvSpPr>
          <p:nvPr>
            <p:ph type="dt" sz="quarter" idx="10"/>
          </p:nvPr>
        </p:nvSpPr>
        <p:spPr>
          <a:xfrm>
            <a:off x="455613" y="6248400"/>
            <a:ext cx="2209800" cy="476250"/>
          </a:xfrm>
        </p:spPr>
        <p:txBody>
          <a:bodyPr/>
          <a:lstStyle>
            <a:lvl1pPr>
              <a:defRPr/>
            </a:lvl1pPr>
          </a:lstStyle>
          <a:p>
            <a:pPr>
              <a:defRPr/>
            </a:pPr>
            <a:r>
              <a:rPr lang="en-US" smtClean="0"/>
              <a:t>Oct 13</a:t>
            </a:r>
            <a:endParaRPr lang="en-US"/>
          </a:p>
        </p:txBody>
      </p:sp>
      <p:sp>
        <p:nvSpPr>
          <p:cNvPr id="6" name="Rectangle 5"/>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54750"/>
            <a:ext cx="2209800" cy="476250"/>
          </a:xfrm>
        </p:spPr>
        <p:txBody>
          <a:bodyPr/>
          <a:lstStyle>
            <a:lvl1pPr>
              <a:defRPr/>
            </a:lvl1pPr>
          </a:lstStyle>
          <a:p>
            <a:pPr>
              <a:defRPr/>
            </a:pPr>
            <a:fld id="{5D5A002F-1F3B-464B-95CD-8C88F10C36DA}" type="slidenum">
              <a:rPr lang="en-US"/>
              <a:pPr>
                <a:defRPr/>
              </a:pPr>
              <a:t>‹#›</a:t>
            </a:fld>
            <a:endParaRPr lang="en-US"/>
          </a:p>
        </p:txBody>
      </p:sp>
    </p:spTree>
    <p:extLst>
      <p:ext uri="{BB962C8B-B14F-4D97-AF65-F5344CB8AC3E}">
        <p14:creationId xmlns:p14="http://schemas.microsoft.com/office/powerpoint/2010/main" val="9485221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7962F35-39A6-4F59-8EC4-A411347F230D}"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7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1174596-3E11-4714-B57A-607B529116F8}"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8478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A5D55BC-CAE0-4261-B5B2-289BF889D3AF}"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50795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66086CD2-8B3C-4CC3-B10B-E2664E8FA82B}" type="slidenum">
              <a:rPr lang="en-US"/>
              <a:pPr>
                <a:defRPr/>
              </a:pPr>
              <a:t>‹#›</a:t>
            </a:fld>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199809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E936E46B-9811-4EE9-8115-A422AC1DC51F}" type="slidenum">
              <a:rPr lang="en-US"/>
              <a:pPr>
                <a:defRPr/>
              </a:pPr>
              <a:t>‹#›</a:t>
            </a:fld>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7257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0EEA883-681F-4DDD-942E-D4C09617C751}"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7380450"/>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60C01BC-6AA1-41FB-ACB2-F90E950F4E72}" type="slidenum">
              <a:rPr lang="en-US"/>
              <a:pPr>
                <a:defRPr/>
              </a:pPr>
              <a:t>‹#›</a:t>
            </a:fld>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82853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809371-3798-4B38-8601-806B60F47809}"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24240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520CE41-2FBE-4FA9-B081-5BE7E30EA57E}"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4004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615483B-3652-41B4-A57E-C91A0ECB45C2}"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28218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E56D255-748C-497A-9B33-F94DB81FBAE0}"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68860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2362200" y="477838"/>
            <a:ext cx="5791200" cy="1152525"/>
          </a:xfrm>
          <a:prstGeom prst="rect">
            <a:avLst/>
          </a:prstGeom>
          <a:noFill/>
          <a:ln w="9525">
            <a:noFill/>
            <a:miter lim="800000"/>
            <a:headEnd/>
            <a:tailEnd/>
          </a:ln>
          <a:effectLst/>
        </p:spPr>
        <p:txBody>
          <a:bodyPr>
            <a:spAutoFit/>
          </a:bodyPr>
          <a:lstStyle/>
          <a:p>
            <a:pPr eaLnBrk="0" hangingPunct="0">
              <a:lnSpc>
                <a:spcPct val="85000"/>
              </a:lnSpc>
              <a:spcBef>
                <a:spcPct val="50000"/>
              </a:spcBef>
              <a:buSzTx/>
              <a:buFontTx/>
              <a:buNone/>
              <a:defRPr/>
            </a:pPr>
            <a:r>
              <a:rPr lang="en-US" sz="4000" dirty="0">
                <a:solidFill>
                  <a:schemeClr val="hlink"/>
                </a:solidFill>
                <a:effectLst>
                  <a:outerShdw blurRad="38100" dist="38100" dir="2700000" algn="tl">
                    <a:srgbClr val="000000"/>
                  </a:outerShdw>
                </a:effectLst>
              </a:rPr>
              <a:t>National Center </a:t>
            </a:r>
            <a:r>
              <a:rPr lang="en-US" sz="4000" i="1" dirty="0">
                <a:solidFill>
                  <a:schemeClr val="hlink"/>
                </a:solidFill>
                <a:effectLst>
                  <a:outerShdw blurRad="38100" dist="38100" dir="2700000" algn="tl">
                    <a:srgbClr val="000000"/>
                  </a:outerShdw>
                </a:effectLst>
              </a:rPr>
              <a:t>for</a:t>
            </a:r>
            <a:r>
              <a:rPr lang="en-US" sz="4000" dirty="0">
                <a:solidFill>
                  <a:schemeClr val="hlink"/>
                </a:solidFill>
                <a:effectLst>
                  <a:outerShdw blurRad="38100" dist="38100" dir="2700000" algn="tl">
                    <a:srgbClr val="000000"/>
                  </a:outerShdw>
                </a:effectLst>
              </a:rPr>
              <a:t> Credibility Assessment</a:t>
            </a:r>
          </a:p>
        </p:txBody>
      </p:sp>
      <p:pic>
        <p:nvPicPr>
          <p:cNvPr id="5" name="Picture 2" descr="\\7540fsvr-71496\data share\Public\View\Common\Seals\NCCA\NCCA_Seal_2-in.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21336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3410" name="Rectangle 2"/>
          <p:cNvSpPr>
            <a:spLocks noGrp="1" noChangeArrowheads="1"/>
          </p:cNvSpPr>
          <p:nvPr>
            <p:ph type="subTitle" sz="quarter" idx="1"/>
          </p:nvPr>
        </p:nvSpPr>
        <p:spPr>
          <a:xfrm>
            <a:off x="455613" y="5029200"/>
            <a:ext cx="8307387" cy="1143000"/>
          </a:xfrm>
        </p:spPr>
        <p:txBody>
          <a:bodyPr/>
          <a:lstStyle>
            <a:lvl1pPr marL="0" indent="0" algn="r">
              <a:buFont typeface="Wingdings" pitchFamily="2" charset="2"/>
              <a:buNone/>
              <a:defRPr>
                <a:effectLst>
                  <a:outerShdw blurRad="38100" dist="38100" dir="2700000" algn="tl">
                    <a:srgbClr val="000000"/>
                  </a:outerShdw>
                </a:effectLst>
              </a:defRPr>
            </a:lvl1pPr>
          </a:lstStyle>
          <a:p>
            <a:r>
              <a:rPr lang="en-US"/>
              <a:t>Click to edit Master subtitle style</a:t>
            </a:r>
          </a:p>
        </p:txBody>
      </p:sp>
      <p:sp>
        <p:nvSpPr>
          <p:cNvPr id="273411" name="Rectangle 3"/>
          <p:cNvSpPr>
            <a:spLocks noGrp="1" noChangeArrowheads="1"/>
          </p:cNvSpPr>
          <p:nvPr>
            <p:ph type="ctrTitle" sz="quarter"/>
          </p:nvPr>
        </p:nvSpPr>
        <p:spPr>
          <a:xfrm>
            <a:off x="455613" y="3032125"/>
            <a:ext cx="8307387" cy="1844675"/>
          </a:xfrm>
        </p:spPr>
        <p:txBody>
          <a:bodyPr/>
          <a:lstStyle>
            <a:lvl1pPr algn="r">
              <a:defRPr sz="6000"/>
            </a:lvl1pPr>
          </a:lstStyle>
          <a:p>
            <a:r>
              <a:rPr lang="en-US"/>
              <a:t>Click to edit Master title style</a:t>
            </a:r>
          </a:p>
        </p:txBody>
      </p:sp>
      <p:sp>
        <p:nvSpPr>
          <p:cNvPr id="6" name="Rectangle 4"/>
          <p:cNvSpPr>
            <a:spLocks noGrp="1" noChangeArrowheads="1"/>
          </p:cNvSpPr>
          <p:nvPr>
            <p:ph type="dt" sz="quarter" idx="10"/>
          </p:nvPr>
        </p:nvSpPr>
        <p:spPr>
          <a:xfrm>
            <a:off x="455613" y="6248400"/>
            <a:ext cx="2741612" cy="476250"/>
          </a:xfrm>
        </p:spPr>
        <p:txBody>
          <a:bodyPr/>
          <a:lstStyle>
            <a:lvl1pPr>
              <a:defRPr/>
            </a:lvl1pPr>
          </a:lstStyle>
          <a:p>
            <a:pPr>
              <a:defRPr/>
            </a:pPr>
            <a:r>
              <a:rPr lang="en-US" smtClean="0"/>
              <a:t>Oct 13</a:t>
            </a:r>
            <a:endParaRPr lang="en-US"/>
          </a:p>
        </p:txBody>
      </p:sp>
      <p:sp>
        <p:nvSpPr>
          <p:cNvPr id="7" name="Rectangle 5"/>
          <p:cNvSpPr>
            <a:spLocks noGrp="1" noChangeArrowheads="1"/>
          </p:cNvSpPr>
          <p:nvPr>
            <p:ph type="ftr" sz="quarter" idx="11"/>
          </p:nvPr>
        </p:nvSpPr>
        <p:spPr>
          <a:xfrm>
            <a:off x="3397250" y="6251575"/>
            <a:ext cx="2422525" cy="476250"/>
          </a:xfrm>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254750"/>
            <a:ext cx="2209800" cy="476250"/>
          </a:xfrm>
        </p:spPr>
        <p:txBody>
          <a:bodyPr/>
          <a:lstStyle>
            <a:lvl1pPr>
              <a:defRPr/>
            </a:lvl1pPr>
          </a:lstStyle>
          <a:p>
            <a:pPr>
              <a:defRPr/>
            </a:pPr>
            <a:fld id="{AEE1315C-B13C-4340-9F6A-A7E2F77F3E2F}" type="slidenum">
              <a:rPr lang="en-US"/>
              <a:pPr>
                <a:defRPr/>
              </a:pPr>
              <a:t>‹#›</a:t>
            </a:fld>
            <a:endParaRPr lang="en-US"/>
          </a:p>
        </p:txBody>
      </p:sp>
    </p:spTree>
    <p:extLst>
      <p:ext uri="{BB962C8B-B14F-4D97-AF65-F5344CB8AC3E}">
        <p14:creationId xmlns:p14="http://schemas.microsoft.com/office/powerpoint/2010/main" val="70002078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ED9A30F-D051-420E-99AE-29968CD89D77}"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97251"/>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584484E-F333-4A8F-8B9D-6F27EB9B98A5}"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50234305"/>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D75832E-B37A-4CE5-87A6-599E681916C1}"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06296237"/>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B94A476-783F-4350-9471-CAF092FBAE6E}" type="slidenum">
              <a:rPr lang="en-US"/>
              <a:pPr>
                <a:defRPr/>
              </a:pPr>
              <a:t>‹#›</a:t>
            </a:fld>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3800216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1957EB2-CC70-4E93-AEAA-10B13025DA1E}"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8687584"/>
      </p:ext>
    </p:extLst>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DDB4246-4229-4484-806C-886F961A8F23}" type="slidenum">
              <a:rPr lang="en-US"/>
              <a:pPr>
                <a:defRPr/>
              </a:pPr>
              <a:t>‹#›</a:t>
            </a:fld>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62914273"/>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D20E254-E6A6-485B-9970-C88258C41B4F}" type="slidenum">
              <a:rPr lang="en-US"/>
              <a:pPr>
                <a:defRPr/>
              </a:pPr>
              <a:t>‹#›</a:t>
            </a:fld>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33080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0DFD72F-5ABC-4805-A89D-F76848392809}"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3824921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9B9BFAC-AA95-46F6-9952-F8CE1FC67C62}"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7805538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CBCA61F-65C2-4E2F-9BFE-30C956BE3064}"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5995044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E94B38D-3C3F-47EC-8CE9-EE2B0DC14D11}" type="slidenum">
              <a:rPr lang="en-US"/>
              <a:pPr>
                <a:defRPr/>
              </a:pPr>
              <a:t>‹#›</a:t>
            </a:fld>
            <a:endParaRPr lang="en-US"/>
          </a:p>
        </p:txBody>
      </p:sp>
      <p:sp>
        <p:nvSpPr>
          <p:cNvPr id="6"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07158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419AE450-5521-4DC5-A0E8-23DF53F8F0EE}" type="slidenum">
              <a:rPr lang="en-US"/>
              <a:pPr>
                <a:defRPr/>
              </a:pPr>
              <a:t>‹#›</a:t>
            </a:fld>
            <a:endParaRPr lang="en-US"/>
          </a:p>
        </p:txBody>
      </p:sp>
      <p:sp>
        <p:nvSpPr>
          <p:cNvPr id="9"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94491005"/>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D2FEA927-B890-45CF-A970-8CF538FB34F5}" type="slidenum">
              <a:rPr lang="en-US"/>
              <a:pPr>
                <a:defRPr/>
              </a:pPr>
              <a:t>‹#›</a:t>
            </a:fld>
            <a:endParaRPr lang="en-US"/>
          </a:p>
        </p:txBody>
      </p:sp>
      <p:sp>
        <p:nvSpPr>
          <p:cNvPr id="5"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43437704"/>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8DBA483B-A4EA-4A10-AA0D-3548BF2B3455}" type="slidenum">
              <a:rPr lang="en-US"/>
              <a:pPr>
                <a:defRPr/>
              </a:pPr>
              <a:t>‹#›</a:t>
            </a:fld>
            <a:endParaRPr lang="en-US"/>
          </a:p>
        </p:txBody>
      </p:sp>
      <p:sp>
        <p:nvSpPr>
          <p:cNvPr id="4"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31920728"/>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00C19A7-1BC3-4E99-9768-6724FD73A29B}"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2009905"/>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Oct 13</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FB96E0B-7E35-4981-AF74-16A81BF1419B}" type="slidenum">
              <a:rPr lang="en-US"/>
              <a:pPr>
                <a:defRPr/>
              </a:pPr>
              <a:t>‹#›</a:t>
            </a:fld>
            <a:endParaRPr lang="en-US"/>
          </a:p>
        </p:txBody>
      </p:sp>
      <p:sp>
        <p:nvSpPr>
          <p:cNvPr id="7" name="Rectangle 5"/>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3322789"/>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mn-lt"/>
              </a:defRPr>
            </a:lvl1pPr>
          </a:lstStyle>
          <a:p>
            <a:pPr>
              <a:defRPr/>
            </a:pPr>
            <a:r>
              <a:rPr lang="en-US" smtClean="0"/>
              <a:t>Oct 13</a:t>
            </a:r>
            <a:endParaRPr lang="en-US"/>
          </a:p>
        </p:txBody>
      </p:sp>
      <p:sp>
        <p:nvSpPr>
          <p:cNvPr id="2631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mn-lt"/>
              </a:defRPr>
            </a:lvl1pPr>
          </a:lstStyle>
          <a:p>
            <a:pPr>
              <a:defRPr/>
            </a:pPr>
            <a:fld id="{0A2C4AAE-7B16-4A77-8996-7B847A464278}" type="slidenum">
              <a:rPr lang="en-US"/>
              <a:pPr>
                <a:defRPr/>
              </a:pPr>
              <a:t>‹#›</a:t>
            </a:fld>
            <a:endParaRPr lang="en-US"/>
          </a:p>
        </p:txBody>
      </p:sp>
      <p:sp>
        <p:nvSpPr>
          <p:cNvPr id="263172" name="Rectangle 4"/>
          <p:cNvSpPr>
            <a:spLocks noGrp="1" noRot="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3173" name="Rectangle 5"/>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SzTx/>
              <a:buFontTx/>
              <a:buNone/>
              <a:defRPr sz="1200">
                <a:latin typeface="+mn-lt"/>
              </a:defRPr>
            </a:lvl1pPr>
          </a:lstStyle>
          <a:p>
            <a:pPr>
              <a:defRPr/>
            </a:pPr>
            <a:endParaRPr lang="en-US"/>
          </a:p>
        </p:txBody>
      </p:sp>
      <p:sp>
        <p:nvSpPr>
          <p:cNvPr id="1030" name="Rectangle 6"/>
          <p:cNvSpPr>
            <a:spLocks noGrp="1" noChangeArrowheads="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Tree>
  </p:cSld>
  <p:clrMap bg1="dk2" tx1="lt1" bg2="dk1" tx2="lt2" accent1="accent1" accent2="accent2" accent3="accent3" accent4="accent4" accent5="accent5" accent6="accent6" hlink="hlink" folHlink="folHlink"/>
  <p:sldLayoutIdLst>
    <p:sldLayoutId id="2147484926" r:id="rId1"/>
    <p:sldLayoutId id="2147484885" r:id="rId2"/>
    <p:sldLayoutId id="2147484886" r:id="rId3"/>
    <p:sldLayoutId id="2147484887" r:id="rId4"/>
    <p:sldLayoutId id="2147484888" r:id="rId5"/>
    <p:sldLayoutId id="2147484889" r:id="rId6"/>
    <p:sldLayoutId id="2147484890" r:id="rId7"/>
    <p:sldLayoutId id="2147484891" r:id="rId8"/>
    <p:sldLayoutId id="2147484892" r:id="rId9"/>
    <p:sldLayoutId id="2147484893" r:id="rId10"/>
    <p:sldLayoutId id="2147484894" r:id="rId11"/>
    <p:sldLayoutId id="2147484895" r:id="rId12"/>
  </p:sldLayoutIdLst>
  <p:transition spd="slow">
    <p:random/>
  </p:transition>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4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5000"/>
        </a:spcBef>
        <a:spcAft>
          <a:spcPct val="0"/>
        </a:spcAft>
        <a:buClr>
          <a:schemeClr val="hlink"/>
        </a:buClr>
        <a:buSzPct val="70000"/>
        <a:buFont typeface="Wingdings" pitchFamily="2" charset="2"/>
        <a:buChar char="n"/>
        <a:defRPr sz="2400">
          <a:solidFill>
            <a:schemeClr val="tx1"/>
          </a:solidFill>
          <a:latin typeface="+mn-lt"/>
        </a:defRPr>
      </a:lvl3pPr>
      <a:lvl4pPr marL="1603375" indent="-227013" algn="l" rtl="0" eaLnBrk="0" fontAlgn="base" hangingPunct="0">
        <a:spcBef>
          <a:spcPct val="20000"/>
        </a:spcBef>
        <a:spcAft>
          <a:spcPct val="0"/>
        </a:spcAft>
        <a:buClr>
          <a:schemeClr val="tx1"/>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mn-lt"/>
              </a:defRPr>
            </a:lvl1pPr>
          </a:lstStyle>
          <a:p>
            <a:pPr>
              <a:defRPr/>
            </a:pPr>
            <a:r>
              <a:rPr lang="en-US" smtClean="0"/>
              <a:t>Oct 13</a:t>
            </a:r>
            <a:endParaRPr lang="en-US"/>
          </a:p>
        </p:txBody>
      </p:sp>
      <p:sp>
        <p:nvSpPr>
          <p:cNvPr id="26624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mn-lt"/>
              </a:defRPr>
            </a:lvl1pPr>
          </a:lstStyle>
          <a:p>
            <a:pPr>
              <a:defRPr/>
            </a:pPr>
            <a:fld id="{1CFD320A-9A3C-4372-B4AF-90F4AA443DF7}" type="slidenum">
              <a:rPr lang="en-US"/>
              <a:pPr>
                <a:defRPr/>
              </a:pPr>
              <a:t>‹#›</a:t>
            </a:fld>
            <a:endParaRPr lang="en-US"/>
          </a:p>
        </p:txBody>
      </p:sp>
      <p:sp>
        <p:nvSpPr>
          <p:cNvPr id="266244" name="Rectangle 4"/>
          <p:cNvSpPr>
            <a:spLocks noGrp="1" noRot="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45" name="Rectangle 5"/>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SzTx/>
              <a:buFontTx/>
              <a:buNone/>
              <a:defRPr sz="1200">
                <a:latin typeface="+mn-lt"/>
              </a:defRPr>
            </a:lvl1pPr>
          </a:lstStyle>
          <a:p>
            <a:pPr>
              <a:defRPr/>
            </a:pPr>
            <a:endParaRPr lang="en-US"/>
          </a:p>
        </p:txBody>
      </p:sp>
      <p:sp>
        <p:nvSpPr>
          <p:cNvPr id="2054" name="Rectangle 6"/>
          <p:cNvSpPr>
            <a:spLocks noGrp="1" noChangeArrowheads="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5"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736600"/>
            <a:ext cx="89423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927" r:id="rId1"/>
    <p:sldLayoutId id="2147484896" r:id="rId2"/>
    <p:sldLayoutId id="2147484897" r:id="rId3"/>
    <p:sldLayoutId id="2147484898" r:id="rId4"/>
    <p:sldLayoutId id="2147484899" r:id="rId5"/>
    <p:sldLayoutId id="2147484900" r:id="rId6"/>
    <p:sldLayoutId id="2147484901" r:id="rId7"/>
    <p:sldLayoutId id="2147484902" r:id="rId8"/>
    <p:sldLayoutId id="2147484903" r:id="rId9"/>
    <p:sldLayoutId id="2147484904" r:id="rId10"/>
    <p:sldLayoutId id="2147484905" r:id="rId11"/>
  </p:sldLayoutIdLst>
  <p:transition/>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4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5000"/>
        </a:spcBef>
        <a:spcAft>
          <a:spcPct val="0"/>
        </a:spcAft>
        <a:buClr>
          <a:schemeClr val="hlink"/>
        </a:buClr>
        <a:buSzPct val="70000"/>
        <a:buFont typeface="Wingdings" pitchFamily="2" charset="2"/>
        <a:buChar char="n"/>
        <a:defRPr sz="2400">
          <a:solidFill>
            <a:schemeClr val="tx1"/>
          </a:solidFill>
          <a:latin typeface="+mn-lt"/>
        </a:defRPr>
      </a:lvl3pPr>
      <a:lvl4pPr marL="1603375" indent="-227013" algn="l" rtl="0" eaLnBrk="0" fontAlgn="base" hangingPunct="0">
        <a:spcBef>
          <a:spcPct val="20000"/>
        </a:spcBef>
        <a:spcAft>
          <a:spcPct val="0"/>
        </a:spcAft>
        <a:buClr>
          <a:schemeClr val="tx1"/>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6829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mn-lt"/>
              </a:defRPr>
            </a:lvl1pPr>
          </a:lstStyle>
          <a:p>
            <a:pPr>
              <a:defRPr/>
            </a:pPr>
            <a:r>
              <a:rPr lang="en-US" smtClean="0"/>
              <a:t>Oct 13</a:t>
            </a:r>
            <a:endParaRPr lang="en-US"/>
          </a:p>
        </p:txBody>
      </p:sp>
      <p:sp>
        <p:nvSpPr>
          <p:cNvPr id="26829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mn-lt"/>
              </a:defRPr>
            </a:lvl1pPr>
          </a:lstStyle>
          <a:p>
            <a:pPr>
              <a:defRPr/>
            </a:pPr>
            <a:fld id="{A4F611C0-3B45-467D-9A88-9B4C1B255F5F}" type="slidenum">
              <a:rPr lang="en-US"/>
              <a:pPr>
                <a:defRPr/>
              </a:pPr>
              <a:t>‹#›</a:t>
            </a:fld>
            <a:endParaRPr lang="en-US"/>
          </a:p>
        </p:txBody>
      </p:sp>
      <p:sp>
        <p:nvSpPr>
          <p:cNvPr id="268292" name="Rectangle 4"/>
          <p:cNvSpPr>
            <a:spLocks noGrp="1" noRot="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8293" name="Rectangle 5"/>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SzTx/>
              <a:buFontTx/>
              <a:buNone/>
              <a:defRPr sz="1200">
                <a:latin typeface="+mn-lt"/>
              </a:defRPr>
            </a:lvl1pPr>
          </a:lstStyle>
          <a:p>
            <a:pPr>
              <a:defRPr/>
            </a:pPr>
            <a:endParaRPr lang="en-US"/>
          </a:p>
        </p:txBody>
      </p:sp>
      <p:sp>
        <p:nvSpPr>
          <p:cNvPr id="3078" name="Rectangle 6"/>
          <p:cNvSpPr>
            <a:spLocks noGrp="1" noChangeArrowheads="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928" r:id="rId1"/>
    <p:sldLayoutId id="2147484906" r:id="rId2"/>
    <p:sldLayoutId id="2147484907" r:id="rId3"/>
    <p:sldLayoutId id="2147484908" r:id="rId4"/>
    <p:sldLayoutId id="2147484909" r:id="rId5"/>
    <p:sldLayoutId id="2147484910" r:id="rId6"/>
    <p:sldLayoutId id="2147484911" r:id="rId7"/>
    <p:sldLayoutId id="2147484912" r:id="rId8"/>
    <p:sldLayoutId id="2147484913" r:id="rId9"/>
    <p:sldLayoutId id="2147484914" r:id="rId10"/>
    <p:sldLayoutId id="2147484915" r:id="rId11"/>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4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5000"/>
        </a:spcBef>
        <a:spcAft>
          <a:spcPct val="0"/>
        </a:spcAft>
        <a:buClr>
          <a:schemeClr val="hlink"/>
        </a:buClr>
        <a:buSzPct val="70000"/>
        <a:buFont typeface="Wingdings" pitchFamily="2" charset="2"/>
        <a:buChar char="n"/>
        <a:defRPr sz="2400">
          <a:solidFill>
            <a:schemeClr val="tx1"/>
          </a:solidFill>
          <a:latin typeface="+mn-lt"/>
        </a:defRPr>
      </a:lvl3pPr>
      <a:lvl4pPr marL="1603375" indent="-227013" algn="l" rtl="0" eaLnBrk="0" fontAlgn="base" hangingPunct="0">
        <a:spcBef>
          <a:spcPct val="20000"/>
        </a:spcBef>
        <a:spcAft>
          <a:spcPct val="0"/>
        </a:spcAft>
        <a:buClr>
          <a:schemeClr val="tx1"/>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dt" sz="half" idx="2"/>
          </p:nvPr>
        </p:nvSpPr>
        <p:spPr bwMode="auto">
          <a:xfrm>
            <a:off x="457200" y="6251575"/>
            <a:ext cx="2741613"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000">
                <a:latin typeface="+mn-lt"/>
              </a:defRPr>
            </a:lvl1pPr>
          </a:lstStyle>
          <a:p>
            <a:pPr>
              <a:defRPr/>
            </a:pPr>
            <a:r>
              <a:rPr lang="en-US" smtClean="0"/>
              <a:t>Oct 13</a:t>
            </a:r>
            <a:endParaRPr lang="en-US"/>
          </a:p>
        </p:txBody>
      </p:sp>
      <p:sp>
        <p:nvSpPr>
          <p:cNvPr id="27238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000">
                <a:latin typeface="+mn-lt"/>
              </a:defRPr>
            </a:lvl1pPr>
          </a:lstStyle>
          <a:p>
            <a:pPr>
              <a:defRPr/>
            </a:pPr>
            <a:fld id="{38E20FC7-6DEF-4EFA-A8D8-5CEB8FB336A8}" type="slidenum">
              <a:rPr lang="en-US"/>
              <a:pPr>
                <a:defRPr/>
              </a:pPr>
              <a:t>‹#›</a:t>
            </a:fld>
            <a:endParaRPr lang="en-US"/>
          </a:p>
        </p:txBody>
      </p:sp>
      <p:sp>
        <p:nvSpPr>
          <p:cNvPr id="272388" name="Rectangle 4"/>
          <p:cNvSpPr>
            <a:spLocks noGrp="1" noRot="1" noChangeArrowheads="1"/>
          </p:cNvSpPr>
          <p:nvPr>
            <p:ph type="title"/>
          </p:nvPr>
        </p:nvSpPr>
        <p:spPr bwMode="auto">
          <a:xfrm>
            <a:off x="457200" y="152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2389" name="Rectangle 5"/>
          <p:cNvSpPr>
            <a:spLocks noGrp="1" noChangeArrowheads="1"/>
          </p:cNvSpPr>
          <p:nvPr>
            <p:ph type="ftr" sz="quarter" idx="3"/>
          </p:nvPr>
        </p:nvSpPr>
        <p:spPr bwMode="auto">
          <a:xfrm>
            <a:off x="3360738" y="6248400"/>
            <a:ext cx="2422525"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SzTx/>
              <a:buFontTx/>
              <a:buNone/>
              <a:defRPr sz="1000">
                <a:latin typeface="+mn-lt"/>
              </a:defRPr>
            </a:lvl1pPr>
          </a:lstStyle>
          <a:p>
            <a:pPr>
              <a:defRPr/>
            </a:pPr>
            <a:endParaRPr lang="en-US"/>
          </a:p>
        </p:txBody>
      </p:sp>
      <p:sp>
        <p:nvSpPr>
          <p:cNvPr id="4102" name="Rectangle 6"/>
          <p:cNvSpPr>
            <a:spLocks noGrp="1" noChangeArrowheads="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Tree>
  </p:cSld>
  <p:clrMap bg1="dk2" tx1="lt1" bg2="dk1" tx2="lt2" accent1="accent1" accent2="accent2" accent3="accent3" accent4="accent4" accent5="accent5" accent6="accent6" hlink="hlink" folHlink="folHlink"/>
  <p:sldLayoutIdLst>
    <p:sldLayoutId id="2147484929" r:id="rId1"/>
    <p:sldLayoutId id="2147484916" r:id="rId2"/>
    <p:sldLayoutId id="2147484917" r:id="rId3"/>
    <p:sldLayoutId id="2147484918" r:id="rId4"/>
    <p:sldLayoutId id="2147484919" r:id="rId5"/>
    <p:sldLayoutId id="2147484920" r:id="rId6"/>
    <p:sldLayoutId id="2147484921" r:id="rId7"/>
    <p:sldLayoutId id="2147484922" r:id="rId8"/>
    <p:sldLayoutId id="2147484923" r:id="rId9"/>
    <p:sldLayoutId id="2147484924" r:id="rId10"/>
    <p:sldLayoutId id="2147484925" r:id="rId11"/>
  </p:sldLayoutIdLst>
  <p:transition/>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lnSpc>
          <a:spcPct val="90000"/>
        </a:lnSpc>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4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5000"/>
        </a:spcBef>
        <a:spcAft>
          <a:spcPct val="0"/>
        </a:spcAft>
        <a:buClr>
          <a:schemeClr val="hlink"/>
        </a:buClr>
        <a:buSzPct val="70000"/>
        <a:buFont typeface="Wingdings" pitchFamily="2" charset="2"/>
        <a:buChar char="n"/>
        <a:defRPr sz="2400">
          <a:solidFill>
            <a:schemeClr val="tx1"/>
          </a:solidFill>
          <a:latin typeface="+mn-lt"/>
        </a:defRPr>
      </a:lvl3pPr>
      <a:lvl4pPr marL="1603375" indent="-227013" algn="l" rtl="0" eaLnBrk="0" fontAlgn="base" hangingPunct="0">
        <a:spcBef>
          <a:spcPct val="20000"/>
        </a:spcBef>
        <a:spcAft>
          <a:spcPct val="0"/>
        </a:spcAft>
        <a:buClr>
          <a:schemeClr val="tx1"/>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reference.com/browse/wiki/Public_space" TargetMode="External"/><Relationship Id="rId2" Type="http://schemas.openxmlformats.org/officeDocument/2006/relationships/hyperlink" Target="http://www.reference.com/browse/wiki/Paraphilia"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reference.com/browse/wiki/Urine" TargetMode="External"/><Relationship Id="rId2" Type="http://schemas.openxmlformats.org/officeDocument/2006/relationships/hyperlink" Target="http://www.reference.com/browse/wiki/Sexual_activity" TargetMode="External"/><Relationship Id="rId1" Type="http://schemas.openxmlformats.org/officeDocument/2006/relationships/slideLayout" Target="../slideLayouts/slideLayout2.xml"/><Relationship Id="rId4" Type="http://schemas.openxmlformats.org/officeDocument/2006/relationships/hyperlink" Target="http://www.reference.com/browse/wiki/Urination"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reference.com/browse/wiki/Sadomasochism" TargetMode="External"/><Relationship Id="rId2" Type="http://schemas.openxmlformats.org/officeDocument/2006/relationships/hyperlink" Target="http://www.reference.com/browse/wiki/Paraphilia"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ainn.org/Linked%20files/NCVS%202000.pdf"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rainn.org/Linked%20files/NCVS%202000.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p:txBody>
          <a:bodyPr/>
          <a:lstStyle/>
          <a:p>
            <a:pPr marL="1143000" indent="-1143000" eaLnBrk="1" hangingPunct="1">
              <a:defRPr/>
            </a:pPr>
            <a:r>
              <a:rPr lang="en-US" smtClean="0"/>
              <a:t>Pretest Interview</a:t>
            </a:r>
          </a:p>
        </p:txBody>
      </p:sp>
      <p:sp>
        <p:nvSpPr>
          <p:cNvPr id="274435" name="Rectangle 3"/>
          <p:cNvSpPr>
            <a:spLocks noGrp="1" noChangeArrowheads="1"/>
          </p:cNvSpPr>
          <p:nvPr>
            <p:ph type="subTitle" idx="1"/>
          </p:nvPr>
        </p:nvSpPr>
        <p:spPr/>
        <p:txBody>
          <a:bodyPr/>
          <a:lstStyle/>
          <a:p>
            <a:pPr marL="609600" indent="-609600" eaLnBrk="1" hangingPunct="1">
              <a:defRPr/>
            </a:pPr>
            <a:r>
              <a:rPr lang="en-US" smtClean="0"/>
              <a:t>PDD 501 – Rape Suspects</a:t>
            </a:r>
          </a:p>
        </p:txBody>
      </p:sp>
      <p:sp>
        <p:nvSpPr>
          <p:cNvPr id="4" name="Date Placeholder 3"/>
          <p:cNvSpPr>
            <a:spLocks noGrp="1"/>
          </p:cNvSpPr>
          <p:nvPr>
            <p:ph type="dt" sz="quarter" idx="10"/>
          </p:nvPr>
        </p:nvSpPr>
        <p:spPr/>
        <p:txBody>
          <a:bodyPr/>
          <a:lstStyle/>
          <a:p>
            <a:pPr>
              <a:defRPr/>
            </a:pPr>
            <a:r>
              <a:rPr lang="en-US" smtClean="0"/>
              <a:t>Oct 13</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152400"/>
            <a:ext cx="8229600" cy="966788"/>
          </a:xfrm>
        </p:spPr>
        <p:txBody>
          <a:bodyPr/>
          <a:lstStyle/>
          <a:p>
            <a:pPr eaLnBrk="1" hangingPunct="1"/>
            <a:r>
              <a:rPr lang="en-US" smtClean="0">
                <a:effectLst/>
              </a:rPr>
              <a:t>STATISTICAL INFORMATION</a:t>
            </a:r>
          </a:p>
        </p:txBody>
      </p:sp>
      <p:sp>
        <p:nvSpPr>
          <p:cNvPr id="18435" name="Rectangle 3"/>
          <p:cNvSpPr>
            <a:spLocks noGrp="1" noChangeArrowheads="1"/>
          </p:cNvSpPr>
          <p:nvPr>
            <p:ph type="body" idx="1"/>
          </p:nvPr>
        </p:nvSpPr>
        <p:spPr>
          <a:xfrm>
            <a:off x="685800" y="1676400"/>
            <a:ext cx="7772400" cy="46482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2003:  1 in every 10 rapes, victims were males </a:t>
            </a:r>
            <a:r>
              <a:rPr lang="en-US" sz="3600" b="1" dirty="0" smtClean="0">
                <a:solidFill>
                  <a:schemeClr val="hlink"/>
                </a:solidFill>
                <a:latin typeface="Garamond" pitchFamily="18" charset="0"/>
              </a:rPr>
              <a:t>(BOJS, 1973-2008, Violent Crime Trends)</a:t>
            </a:r>
          </a:p>
          <a:p>
            <a:pPr marL="0" indent="0" eaLnBrk="1" hangingPunct="1">
              <a:lnSpc>
                <a:spcPct val="90000"/>
              </a:lnSpc>
              <a:buFont typeface="Wingdings" pitchFamily="2" charset="2"/>
              <a:buNone/>
              <a:defRPr/>
            </a:pPr>
            <a:r>
              <a:rPr lang="en-US" sz="3600" b="1" dirty="0" smtClean="0">
                <a:latin typeface="Garamond" pitchFamily="18" charset="0"/>
              </a:rPr>
              <a:t>1 out of 6 American women have been victims of attempted or completed rape in their lifetime. </a:t>
            </a:r>
          </a:p>
          <a:p>
            <a:pPr eaLnBrk="1" hangingPunct="1">
              <a:lnSpc>
                <a:spcPct val="90000"/>
              </a:lnSpc>
              <a:defRPr/>
            </a:pPr>
            <a:endParaRPr lang="en-US" b="1" dirty="0" smtClean="0">
              <a:latin typeface="Garamond" pitchFamily="18" charset="0"/>
            </a:endParaRPr>
          </a:p>
          <a:p>
            <a:pPr eaLnBrk="1" hangingPunct="1">
              <a:lnSpc>
                <a:spcPct val="90000"/>
              </a:lnSpc>
              <a:defRPr/>
            </a:pPr>
            <a:endParaRPr lang="en-US"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152400"/>
            <a:ext cx="8229600" cy="966788"/>
          </a:xfrm>
        </p:spPr>
        <p:txBody>
          <a:bodyPr/>
          <a:lstStyle/>
          <a:p>
            <a:pPr eaLnBrk="1" hangingPunct="1"/>
            <a:r>
              <a:rPr lang="en-US" smtClean="0">
                <a:effectLst/>
              </a:rPr>
              <a:t>STATISTICAL INFORMATION</a:t>
            </a:r>
          </a:p>
        </p:txBody>
      </p:sp>
      <p:sp>
        <p:nvSpPr>
          <p:cNvPr id="237571" name="Rectangle 3"/>
          <p:cNvSpPr>
            <a:spLocks noGrp="1" noChangeArrowheads="1"/>
          </p:cNvSpPr>
          <p:nvPr>
            <p:ph type="body" idx="1"/>
          </p:nvPr>
        </p:nvSpPr>
        <p:spPr>
          <a:xfrm>
            <a:off x="381000" y="1676400"/>
            <a:ext cx="8305800" cy="4648200"/>
          </a:xfrm>
        </p:spPr>
        <p:txBody>
          <a:bodyPr/>
          <a:lstStyle/>
          <a:p>
            <a:pPr marL="0" indent="0" eaLnBrk="1" hangingPunct="1">
              <a:buFont typeface="Wingdings" pitchFamily="2" charset="2"/>
              <a:buNone/>
              <a:defRPr/>
            </a:pPr>
            <a:r>
              <a:rPr lang="en-US" b="1" dirty="0" smtClean="0">
                <a:latin typeface="Garamond" pitchFamily="18" charset="0"/>
              </a:rPr>
              <a:t>Among assaults by intimates, 2/3 involved alcohol. </a:t>
            </a:r>
            <a:r>
              <a:rPr lang="en-US" sz="1800" b="1" dirty="0" smtClean="0">
                <a:solidFill>
                  <a:srgbClr val="FFC000"/>
                </a:solidFill>
                <a:latin typeface="Garamond" pitchFamily="18" charset="0"/>
              </a:rPr>
              <a:t>[Crime Characteristics, Bureau of Justice Statistics, 2002]</a:t>
            </a:r>
          </a:p>
          <a:p>
            <a:pPr marL="0" indent="0" eaLnBrk="1" hangingPunct="1">
              <a:buFont typeface="Wingdings" pitchFamily="2" charset="2"/>
              <a:buNone/>
              <a:defRPr/>
            </a:pPr>
            <a:r>
              <a:rPr lang="en-US" b="1" dirty="0" smtClean="0">
                <a:latin typeface="Garamond" pitchFamily="18" charset="0"/>
              </a:rPr>
              <a:t>About 1/3 of sexual assaults, the perpetrator was intoxicated—30% with alcohol, 20% with drugs. </a:t>
            </a:r>
            <a:r>
              <a:rPr lang="en-US" sz="1800" b="1" dirty="0" smtClean="0">
                <a:latin typeface="Garamond" pitchFamily="18" charset="0"/>
              </a:rPr>
              <a:t>[</a:t>
            </a:r>
            <a:r>
              <a:rPr lang="en-US" sz="1800" b="1" dirty="0" smtClean="0">
                <a:solidFill>
                  <a:srgbClr val="FFC000"/>
                </a:solidFill>
                <a:latin typeface="Garamond" pitchFamily="18" charset="0"/>
              </a:rPr>
              <a:t>Crime Characteristics,  </a:t>
            </a:r>
            <a:r>
              <a:rPr lang="en-US" sz="1800" b="1" dirty="0" smtClean="0">
                <a:solidFill>
                  <a:schemeClr val="hlink"/>
                </a:solidFill>
                <a:latin typeface="Garamond" pitchFamily="18" charset="0"/>
              </a:rPr>
              <a:t>Bureau of Justice Statistics, 2002]</a:t>
            </a:r>
            <a:r>
              <a:rPr lang="en-US" b="1" dirty="0" smtClean="0">
                <a:latin typeface="Garamond" pitchFamily="18" charset="0"/>
              </a:rPr>
              <a:t> </a:t>
            </a:r>
          </a:p>
          <a:p>
            <a:pPr marL="0" indent="0" eaLnBrk="1" hangingPunct="1">
              <a:buFont typeface="Wingdings" pitchFamily="2" charset="2"/>
              <a:buNone/>
              <a:defRPr/>
            </a:pPr>
            <a:r>
              <a:rPr lang="en-US" b="1" dirty="0" smtClean="0">
                <a:latin typeface="Garamond" pitchFamily="18" charset="0"/>
              </a:rPr>
              <a:t>In one study, 98% of males who raped boys reported that they were heterosexual. </a:t>
            </a:r>
            <a:r>
              <a:rPr lang="en-US" sz="1800" b="1" dirty="0" smtClean="0">
                <a:solidFill>
                  <a:schemeClr val="hlink"/>
                </a:solidFill>
                <a:latin typeface="Garamond" pitchFamily="18" charset="0"/>
              </a:rPr>
              <a:t>[Sexual Abuse of Boys, Journal of the American Medical Association, December 2, 1998]</a:t>
            </a:r>
            <a:r>
              <a:rPr lang="en-US" b="1" dirty="0" smtClean="0">
                <a:latin typeface="Garamond" pitchFamily="18" charset="0"/>
              </a:rPr>
              <a:t> </a:t>
            </a:r>
            <a:endParaRPr lang="en-US" sz="1400" b="1" dirty="0" smtClean="0">
              <a:latin typeface="Garamond" pitchFamily="18" charset="0"/>
            </a:endParaRPr>
          </a:p>
          <a:p>
            <a:pPr eaLnBrk="1" hangingPunct="1">
              <a:defRPr/>
            </a:pPr>
            <a:endParaRPr lang="en-US" sz="28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757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3757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757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152400"/>
            <a:ext cx="8229600" cy="703263"/>
          </a:xfrm>
        </p:spPr>
        <p:txBody>
          <a:bodyPr/>
          <a:lstStyle/>
          <a:p>
            <a:pPr eaLnBrk="1" hangingPunct="1"/>
            <a:r>
              <a:rPr lang="en-US" sz="4000" smtClean="0">
                <a:effectLst/>
              </a:rPr>
              <a:t>PURPOSE OF CLASS</a:t>
            </a:r>
          </a:p>
        </p:txBody>
      </p:sp>
      <p:sp>
        <p:nvSpPr>
          <p:cNvPr id="184325" name="Rectangle 5"/>
          <p:cNvSpPr>
            <a:spLocks noGrp="1" noChangeArrowheads="1"/>
          </p:cNvSpPr>
          <p:nvPr>
            <p:ph type="body" idx="1"/>
          </p:nvPr>
        </p:nvSpPr>
        <p:spPr>
          <a:xfrm>
            <a:off x="685800" y="1447800"/>
            <a:ext cx="7772400" cy="4876800"/>
          </a:xfrm>
        </p:spPr>
        <p:txBody>
          <a:bodyPr/>
          <a:lstStyle/>
          <a:p>
            <a:pPr marL="0" indent="0" eaLnBrk="1" hangingPunct="1">
              <a:lnSpc>
                <a:spcPct val="90000"/>
              </a:lnSpc>
              <a:buFont typeface="Wingdings" pitchFamily="2" charset="2"/>
              <a:buNone/>
            </a:pPr>
            <a:r>
              <a:rPr lang="en-US" sz="3600" b="1" smtClean="0">
                <a:latin typeface="Garamond" pitchFamily="18" charset="0"/>
              </a:rPr>
              <a:t>Five categories of rapists</a:t>
            </a:r>
          </a:p>
          <a:p>
            <a:pPr marL="0" indent="0" eaLnBrk="1" hangingPunct="1">
              <a:lnSpc>
                <a:spcPct val="90000"/>
              </a:lnSpc>
              <a:buFont typeface="Wingdings" pitchFamily="2" charset="2"/>
              <a:buNone/>
            </a:pPr>
            <a:r>
              <a:rPr lang="en-US" sz="3600" b="1" smtClean="0">
                <a:latin typeface="Garamond" pitchFamily="18" charset="0"/>
              </a:rPr>
              <a:t>Sensitive/political nature of rape</a:t>
            </a:r>
          </a:p>
          <a:p>
            <a:pPr marL="0" indent="0" eaLnBrk="1" hangingPunct="1">
              <a:lnSpc>
                <a:spcPct val="90000"/>
              </a:lnSpc>
              <a:buFont typeface="Wingdings" pitchFamily="2" charset="2"/>
              <a:buNone/>
            </a:pPr>
            <a:r>
              <a:rPr lang="en-US" sz="3600" b="1" smtClean="0">
                <a:latin typeface="Garamond" pitchFamily="18" charset="0"/>
              </a:rPr>
              <a:t>Preparation for polygraph</a:t>
            </a:r>
          </a:p>
          <a:p>
            <a:pPr marL="0" indent="0" eaLnBrk="1" hangingPunct="1">
              <a:lnSpc>
                <a:spcPct val="90000"/>
              </a:lnSpc>
              <a:buFont typeface="Wingdings" pitchFamily="2" charset="2"/>
              <a:buNone/>
            </a:pPr>
            <a:r>
              <a:rPr lang="en-US" sz="3600" b="1" smtClean="0">
                <a:latin typeface="Garamond" pitchFamily="18" charset="0"/>
              </a:rPr>
              <a:t>Test question formulation</a:t>
            </a:r>
          </a:p>
          <a:p>
            <a:pPr marL="0" indent="0" eaLnBrk="1" hangingPunct="1">
              <a:lnSpc>
                <a:spcPct val="90000"/>
              </a:lnSpc>
              <a:buFont typeface="Wingdings" pitchFamily="2" charset="2"/>
              <a:buNone/>
            </a:pPr>
            <a:r>
              <a:rPr lang="en-US" sz="3600" b="1" smtClean="0">
                <a:latin typeface="Garamond" pitchFamily="18" charset="0"/>
              </a:rPr>
              <a:t>Themes</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432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4325">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84325">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2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84325">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84325">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a:xfrm>
            <a:off x="457200" y="152400"/>
            <a:ext cx="8229600" cy="762000"/>
          </a:xfrm>
        </p:spPr>
        <p:txBody>
          <a:bodyPr/>
          <a:lstStyle/>
          <a:p>
            <a:pPr eaLnBrk="1" hangingPunct="1">
              <a:defRPr/>
            </a:pPr>
            <a:r>
              <a:rPr lang="en-US" smtClean="0"/>
              <a:t>Golden Rules</a:t>
            </a:r>
          </a:p>
        </p:txBody>
      </p:sp>
      <p:sp>
        <p:nvSpPr>
          <p:cNvPr id="21507"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3600" b="1" smtClean="0">
                <a:latin typeface="Garamond" pitchFamily="18" charset="0"/>
              </a:rPr>
              <a:t>Unbiased seeker of the truth;</a:t>
            </a:r>
          </a:p>
          <a:p>
            <a:pPr marL="0" indent="0" eaLnBrk="1" hangingPunct="1">
              <a:lnSpc>
                <a:spcPct val="90000"/>
              </a:lnSpc>
              <a:buFont typeface="Wingdings" pitchFamily="2" charset="2"/>
              <a:buNone/>
            </a:pPr>
            <a:r>
              <a:rPr lang="en-US" sz="3600" b="1" smtClean="0">
                <a:latin typeface="Garamond" pitchFamily="18" charset="0"/>
              </a:rPr>
              <a:t>Never let your personal feelings or animosity about a crime show;</a:t>
            </a:r>
          </a:p>
          <a:p>
            <a:pPr marL="0" indent="0" eaLnBrk="1" hangingPunct="1">
              <a:lnSpc>
                <a:spcPct val="90000"/>
              </a:lnSpc>
              <a:buFont typeface="Wingdings" pitchFamily="2" charset="2"/>
              <a:buNone/>
            </a:pPr>
            <a:r>
              <a:rPr lang="en-US" sz="3600" b="1" smtClean="0">
                <a:latin typeface="Garamond" pitchFamily="18" charset="0"/>
              </a:rPr>
              <a:t>Never get personally or emotionally involved in a rape examination.</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685800" y="457200"/>
            <a:ext cx="7772400" cy="838200"/>
          </a:xfrm>
        </p:spPr>
        <p:txBody>
          <a:bodyPr/>
          <a:lstStyle/>
          <a:p>
            <a:pPr eaLnBrk="1" hangingPunct="1"/>
            <a:r>
              <a:rPr lang="en-US" sz="4000" smtClean="0">
                <a:effectLst/>
              </a:rPr>
              <a:t>Five Primary Types of Rapists</a:t>
            </a:r>
          </a:p>
        </p:txBody>
      </p:sp>
      <p:sp>
        <p:nvSpPr>
          <p:cNvPr id="22531" name="Rectangle 3"/>
          <p:cNvSpPr>
            <a:spLocks noGrp="1" noChangeArrowheads="1"/>
          </p:cNvSpPr>
          <p:nvPr>
            <p:ph type="body" idx="1"/>
          </p:nvPr>
        </p:nvSpPr>
        <p:spPr>
          <a:xfrm>
            <a:off x="228600" y="2057400"/>
            <a:ext cx="8915400" cy="4800600"/>
          </a:xfrm>
        </p:spPr>
        <p:txBody>
          <a:bodyPr/>
          <a:lstStyle/>
          <a:p>
            <a:pPr marL="0" indent="0" eaLnBrk="1" hangingPunct="1">
              <a:buFont typeface="Wingdings" pitchFamily="2" charset="2"/>
              <a:buNone/>
            </a:pPr>
            <a:r>
              <a:rPr lang="en-US" sz="3600" b="1" smtClean="0">
                <a:latin typeface="Garamond" pitchFamily="18" charset="0"/>
              </a:rPr>
              <a:t>OPPORTUNISTIC </a:t>
            </a:r>
          </a:p>
          <a:p>
            <a:pPr marL="0" indent="0" eaLnBrk="1" hangingPunct="1">
              <a:buFont typeface="Wingdings" pitchFamily="2" charset="2"/>
              <a:buNone/>
            </a:pPr>
            <a:r>
              <a:rPr lang="en-US" sz="3600" b="1" smtClean="0">
                <a:latin typeface="Garamond" pitchFamily="18" charset="0"/>
              </a:rPr>
              <a:t>POWER ASSERTIVE</a:t>
            </a:r>
          </a:p>
          <a:p>
            <a:pPr marL="0" indent="0" eaLnBrk="1" hangingPunct="1">
              <a:buFont typeface="Wingdings" pitchFamily="2" charset="2"/>
              <a:buNone/>
            </a:pPr>
            <a:r>
              <a:rPr lang="en-US" sz="3600" b="1" smtClean="0">
                <a:latin typeface="Garamond" pitchFamily="18" charset="0"/>
              </a:rPr>
              <a:t>ANGER RETALIATION</a:t>
            </a:r>
          </a:p>
          <a:p>
            <a:pPr marL="0" indent="0" eaLnBrk="1" hangingPunct="1">
              <a:buFont typeface="Wingdings" pitchFamily="2" charset="2"/>
              <a:buNone/>
            </a:pPr>
            <a:r>
              <a:rPr lang="en-US" sz="3600" b="1" smtClean="0">
                <a:latin typeface="Garamond" pitchFamily="18" charset="0"/>
              </a:rPr>
              <a:t>POWER-REASSURANCE</a:t>
            </a:r>
          </a:p>
          <a:p>
            <a:pPr marL="0" indent="0" eaLnBrk="1" hangingPunct="1">
              <a:buFont typeface="Wingdings" pitchFamily="2" charset="2"/>
              <a:buNone/>
            </a:pPr>
            <a:r>
              <a:rPr lang="en-US" sz="3600" b="1" smtClean="0">
                <a:latin typeface="Garamond" pitchFamily="18" charset="0"/>
              </a:rPr>
              <a:t>ANGER EXCITEMENT OR SADISTIC</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rrowheads="1"/>
          </p:cNvSpPr>
          <p:nvPr>
            <p:ph type="title"/>
          </p:nvPr>
        </p:nvSpPr>
        <p:spPr>
          <a:xfrm>
            <a:off x="457200" y="152400"/>
            <a:ext cx="8229600" cy="966788"/>
          </a:xfrm>
        </p:spPr>
        <p:txBody>
          <a:bodyPr/>
          <a:lstStyle/>
          <a:p>
            <a:pPr eaLnBrk="1" hangingPunct="1">
              <a:defRPr/>
            </a:pPr>
            <a:r>
              <a:rPr lang="en-US" smtClean="0">
                <a:solidFill>
                  <a:srgbClr val="FFFF00"/>
                </a:solidFill>
              </a:rPr>
              <a:t>Opportunistic Rapist</a:t>
            </a:r>
          </a:p>
        </p:txBody>
      </p:sp>
      <p:sp>
        <p:nvSpPr>
          <p:cNvPr id="25603" name="Rectangle 3"/>
          <p:cNvSpPr>
            <a:spLocks noGrp="1" noChangeArrowheads="1"/>
          </p:cNvSpPr>
          <p:nvPr>
            <p:ph type="body" idx="1"/>
          </p:nvPr>
        </p:nvSpPr>
        <p:spPr/>
        <p:txBody>
          <a:bodyPr/>
          <a:lstStyle/>
          <a:p>
            <a:pPr marL="0" indent="0" eaLnBrk="1" hangingPunct="1">
              <a:buFont typeface="Wingdings" pitchFamily="2" charset="2"/>
              <a:buNone/>
              <a:defRPr/>
            </a:pPr>
            <a:r>
              <a:rPr lang="en-US" sz="3600" b="1" dirty="0">
                <a:latin typeface="Garamond" pitchFamily="18" charset="0"/>
              </a:rPr>
              <a:t>P</a:t>
            </a:r>
            <a:r>
              <a:rPr lang="en-US" sz="3600" b="1" dirty="0" smtClean="0">
                <a:latin typeface="Garamond" pitchFamily="18" charset="0"/>
              </a:rPr>
              <a:t>rimary motive not rape;</a:t>
            </a:r>
          </a:p>
          <a:p>
            <a:pPr marL="0" indent="0" eaLnBrk="1" hangingPunct="1">
              <a:buFont typeface="Wingdings" pitchFamily="2" charset="2"/>
              <a:buNone/>
              <a:defRPr/>
            </a:pPr>
            <a:r>
              <a:rPr lang="en-US" sz="3600" b="1" dirty="0" smtClean="0">
                <a:latin typeface="Garamond" pitchFamily="18" charset="0"/>
              </a:rPr>
              <a:t>Another crime (burglary, robbery, etc.);</a:t>
            </a:r>
          </a:p>
          <a:p>
            <a:pPr marL="0" indent="0" eaLnBrk="1" hangingPunct="1">
              <a:buFont typeface="Wingdings" pitchFamily="2" charset="2"/>
              <a:buNone/>
              <a:defRPr/>
            </a:pPr>
            <a:r>
              <a:rPr lang="en-US" sz="3600" b="1" dirty="0" smtClean="0">
                <a:latin typeface="Garamond" pitchFamily="18" charset="0"/>
              </a:rPr>
              <a:t>Encounters victim of opportunity;</a:t>
            </a:r>
          </a:p>
          <a:p>
            <a:pPr marL="0" indent="0" eaLnBrk="1" hangingPunct="1">
              <a:buFont typeface="Wingdings" pitchFamily="2" charset="2"/>
              <a:buNone/>
              <a:defRPr/>
            </a:pPr>
            <a:r>
              <a:rPr lang="en-US" sz="3600" b="1" dirty="0" smtClean="0">
                <a:latin typeface="Garamond" pitchFamily="18" charset="0"/>
              </a:rPr>
              <a:t>Physical injury uncommon;</a:t>
            </a:r>
          </a:p>
          <a:p>
            <a:pPr marL="0" indent="0" eaLnBrk="1" hangingPunct="1">
              <a:buFont typeface="Wingdings" pitchFamily="2" charset="2"/>
              <a:buNone/>
              <a:defRPr/>
            </a:pPr>
            <a:r>
              <a:rPr lang="en-US" sz="3600" b="1" dirty="0" smtClean="0">
                <a:latin typeface="Garamond" pitchFamily="18" charset="0"/>
              </a:rPr>
              <a:t>Lots of evidence at scene.</a:t>
            </a:r>
          </a:p>
          <a:p>
            <a:pPr eaLnBrk="1" hangingPunct="1">
              <a:defRPr/>
            </a:pPr>
            <a:endParaRPr lang="en-US" sz="3600"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026"/>
          <p:cNvSpPr>
            <a:spLocks noGrp="1" noRot="1" noChangeArrowheads="1"/>
          </p:cNvSpPr>
          <p:nvPr>
            <p:ph type="title"/>
          </p:nvPr>
        </p:nvSpPr>
        <p:spPr>
          <a:xfrm>
            <a:off x="228600" y="0"/>
            <a:ext cx="7772400" cy="1600200"/>
          </a:xfrm>
        </p:spPr>
        <p:txBody>
          <a:bodyPr/>
          <a:lstStyle/>
          <a:p>
            <a:pPr eaLnBrk="1" hangingPunct="1"/>
            <a:r>
              <a:rPr lang="en-US" smtClean="0">
                <a:solidFill>
                  <a:srgbClr val="DFE571"/>
                </a:solidFill>
                <a:effectLst/>
              </a:rPr>
              <a:t>Power Assertive Rapist</a:t>
            </a:r>
            <a:br>
              <a:rPr lang="en-US" smtClean="0">
                <a:solidFill>
                  <a:srgbClr val="DFE571"/>
                </a:solidFill>
                <a:effectLst/>
              </a:rPr>
            </a:br>
            <a:r>
              <a:rPr lang="en-US" smtClean="0">
                <a:effectLst/>
              </a:rPr>
              <a:t>(Sexually Inadequate)</a:t>
            </a:r>
          </a:p>
        </p:txBody>
      </p:sp>
      <p:sp>
        <p:nvSpPr>
          <p:cNvPr id="26627" name="Rectangle 1027"/>
          <p:cNvSpPr>
            <a:spLocks noGrp="1" noChangeArrowheads="1"/>
          </p:cNvSpPr>
          <p:nvPr>
            <p:ph type="body" idx="1"/>
          </p:nvPr>
        </p:nvSpPr>
        <p:spPr>
          <a:xfrm>
            <a:off x="304800" y="2133600"/>
            <a:ext cx="8610600" cy="4495800"/>
          </a:xfrm>
        </p:spPr>
        <p:txBody>
          <a:bodyPr/>
          <a:lstStyle/>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Most common.  44-80% of all rapes;</a:t>
            </a:r>
          </a:p>
          <a:p>
            <a:pPr>
              <a:lnSpc>
                <a:spcPct val="85000"/>
              </a:lnSpc>
              <a:spcBef>
                <a:spcPct val="0"/>
              </a:spcBef>
              <a:defRPr/>
            </a:pPr>
            <a:endParaRPr lang="en-US" sz="3600" b="1" dirty="0" smtClean="0">
              <a:solidFill>
                <a:schemeClr val="tx2"/>
              </a:solidFill>
              <a:latin typeface="Garamond" pitchFamily="18" charset="0"/>
            </a:endParaRPr>
          </a:p>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Has </a:t>
            </a:r>
            <a:r>
              <a:rPr lang="en-US" sz="3600" b="1" smtClean="0">
                <a:solidFill>
                  <a:schemeClr val="tx2"/>
                </a:solidFill>
                <a:latin typeface="Garamond" pitchFamily="18" charset="0"/>
              </a:rPr>
              <a:t>no doubts </a:t>
            </a:r>
            <a:r>
              <a:rPr lang="en-US" sz="3600" b="1" dirty="0" smtClean="0">
                <a:solidFill>
                  <a:schemeClr val="tx2"/>
                </a:solidFill>
                <a:latin typeface="Garamond" pitchFamily="18" charset="0"/>
              </a:rPr>
              <a:t>about his masculinity;</a:t>
            </a:r>
          </a:p>
          <a:p>
            <a:pPr marL="0" indent="0">
              <a:lnSpc>
                <a:spcPct val="85000"/>
              </a:lnSpc>
              <a:spcBef>
                <a:spcPct val="0"/>
              </a:spcBef>
              <a:buFont typeface="Wingdings" pitchFamily="2" charset="2"/>
              <a:buNone/>
              <a:defRPr/>
            </a:pPr>
            <a:endParaRPr lang="en-US" sz="3600" b="1" dirty="0" smtClean="0">
              <a:solidFill>
                <a:schemeClr val="tx2"/>
              </a:solidFill>
              <a:latin typeface="Garamond" pitchFamily="18" charset="0"/>
            </a:endParaRPr>
          </a:p>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Feels he is owed sex and rapes when he  “needs” a woman.   </a:t>
            </a:r>
          </a:p>
          <a:p>
            <a:pPr>
              <a:lnSpc>
                <a:spcPct val="85000"/>
              </a:lnSpc>
              <a:spcBef>
                <a:spcPct val="0"/>
              </a:spcBef>
              <a:buFont typeface="Wingdings" pitchFamily="2" charset="2"/>
              <a:buNone/>
              <a:defRPr/>
            </a:pPr>
            <a:endParaRPr lang="en-US" sz="3600" b="1" dirty="0" smtClean="0">
              <a:solidFill>
                <a:schemeClr val="tx2"/>
              </a:solidFill>
              <a:latin typeface="Garamond" pitchFamily="18" charset="0"/>
            </a:endParaRPr>
          </a:p>
          <a:p>
            <a:pPr>
              <a:lnSpc>
                <a:spcPct val="85000"/>
              </a:lnSpc>
              <a:spcBef>
                <a:spcPct val="0"/>
              </a:spcBef>
              <a:defRPr/>
            </a:pPr>
            <a:endParaRPr lang="en-US" sz="3600" b="1" dirty="0" smtClean="0">
              <a:solidFill>
                <a:schemeClr val="tx2"/>
              </a:solidFill>
              <a:latin typeface="Garamond" pitchFamily="18" charset="0"/>
            </a:endParaRPr>
          </a:p>
          <a:p>
            <a:pPr>
              <a:lnSpc>
                <a:spcPct val="85000"/>
              </a:lnSpc>
              <a:spcBef>
                <a:spcPct val="0"/>
              </a:spcBef>
              <a:buClrTx/>
              <a:buFont typeface="Wingdings" pitchFamily="2" charset="2"/>
              <a:buNone/>
              <a:defRPr/>
            </a:pPr>
            <a:r>
              <a:rPr lang="en-US" sz="2400" b="1" dirty="0" smtClean="0">
                <a:solidFill>
                  <a:schemeClr val="tx2"/>
                </a:solidFill>
                <a:latin typeface="Arial Black" pitchFamily="34" charset="0"/>
              </a:rPr>
              <a:t> </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a:xfrm>
            <a:off x="685800" y="228600"/>
            <a:ext cx="8077200" cy="1143000"/>
          </a:xfrm>
        </p:spPr>
        <p:txBody>
          <a:bodyPr/>
          <a:lstStyle/>
          <a:p>
            <a:pPr eaLnBrk="1" hangingPunct="1">
              <a:defRPr/>
            </a:pPr>
            <a:r>
              <a:rPr lang="en-US" sz="4000" smtClean="0">
                <a:solidFill>
                  <a:srgbClr val="DFE571"/>
                </a:solidFill>
              </a:rPr>
              <a:t>Power Assertive Rapist</a:t>
            </a:r>
            <a:br>
              <a:rPr lang="en-US" sz="4000" smtClean="0">
                <a:solidFill>
                  <a:srgbClr val="DFE571"/>
                </a:solidFill>
              </a:rPr>
            </a:br>
            <a:r>
              <a:rPr lang="en-US" sz="4000" smtClean="0"/>
              <a:t>(Sexually Inadequate)</a:t>
            </a:r>
          </a:p>
        </p:txBody>
      </p:sp>
      <p:sp>
        <p:nvSpPr>
          <p:cNvPr id="27651" name="Rectangle 3"/>
          <p:cNvSpPr>
            <a:spLocks noGrp="1" noChangeArrowheads="1"/>
          </p:cNvSpPr>
          <p:nvPr>
            <p:ph type="body" idx="1"/>
          </p:nvPr>
        </p:nvSpPr>
        <p:spPr>
          <a:xfrm>
            <a:off x="457200" y="2133600"/>
            <a:ext cx="8001000" cy="3810000"/>
          </a:xfrm>
        </p:spPr>
        <p:txBody>
          <a:bodyPr/>
          <a:lstStyle/>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Not a real man unless he takes what he needs.  Macho;</a:t>
            </a:r>
          </a:p>
          <a:p>
            <a:pPr>
              <a:lnSpc>
                <a:spcPct val="85000"/>
              </a:lnSpc>
              <a:spcBef>
                <a:spcPct val="0"/>
              </a:spcBef>
              <a:defRPr/>
            </a:pPr>
            <a:endParaRPr lang="en-US" sz="3600" b="1" dirty="0" smtClean="0">
              <a:solidFill>
                <a:schemeClr val="tx2"/>
              </a:solidFill>
              <a:latin typeface="Garamond" pitchFamily="18" charset="0"/>
            </a:endParaRPr>
          </a:p>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Women like to be slapped around.  Has high ego;</a:t>
            </a:r>
          </a:p>
          <a:p>
            <a:pPr>
              <a:lnSpc>
                <a:spcPct val="85000"/>
              </a:lnSpc>
              <a:spcBef>
                <a:spcPct val="0"/>
              </a:spcBef>
              <a:defRPr/>
            </a:pPr>
            <a:endParaRPr lang="en-US" sz="3600" b="1" dirty="0" smtClean="0">
              <a:solidFill>
                <a:schemeClr val="tx2"/>
              </a:solidFill>
              <a:latin typeface="Garamond" pitchFamily="18" charset="0"/>
            </a:endParaRPr>
          </a:p>
          <a:p>
            <a:pPr marL="0" indent="0">
              <a:lnSpc>
                <a:spcPct val="85000"/>
              </a:lnSpc>
              <a:spcBef>
                <a:spcPct val="0"/>
              </a:spcBef>
              <a:buFont typeface="Wingdings" pitchFamily="2" charset="2"/>
              <a:buNone/>
              <a:defRPr/>
            </a:pPr>
            <a:r>
              <a:rPr lang="en-US" sz="3600" b="1" dirty="0" smtClean="0">
                <a:solidFill>
                  <a:schemeClr val="tx2"/>
                </a:solidFill>
                <a:latin typeface="Garamond" pitchFamily="18" charset="0"/>
              </a:rPr>
              <a:t>Alcohol and/or drugs usually taken prior to act. </a:t>
            </a:r>
          </a:p>
          <a:p>
            <a:pPr>
              <a:lnSpc>
                <a:spcPct val="85000"/>
              </a:lnSpc>
              <a:spcBef>
                <a:spcPct val="0"/>
              </a:spcBef>
              <a:buClrTx/>
              <a:buFont typeface="Wingdings" pitchFamily="2" charset="2"/>
              <a:buNone/>
              <a:defRPr/>
            </a:pPr>
            <a:r>
              <a:rPr lang="en-US" b="1" dirty="0" smtClean="0">
                <a:solidFill>
                  <a:schemeClr val="tx2"/>
                </a:solidFill>
                <a:latin typeface="Arial Black" pitchFamily="34" charset="0"/>
              </a:rPr>
              <a:t> </a:t>
            </a:r>
          </a:p>
          <a:p>
            <a:pPr eaLnBrk="1" hangingPunct="1">
              <a:lnSpc>
                <a:spcPct val="90000"/>
              </a:lnSpc>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smtClean="0">
                <a:solidFill>
                  <a:srgbClr val="DFE571"/>
                </a:solidFill>
                <a:effectLst/>
              </a:rPr>
              <a:t>Power Assertive Rapist</a:t>
            </a:r>
            <a:r>
              <a:rPr lang="en-US" sz="4000" smtClean="0">
                <a:solidFill>
                  <a:srgbClr val="DFE571"/>
                </a:solidFill>
                <a:effectLst/>
              </a:rPr>
              <a:t/>
            </a:r>
            <a:br>
              <a:rPr lang="en-US" sz="4000" smtClean="0">
                <a:solidFill>
                  <a:srgbClr val="DFE571"/>
                </a:solidFill>
                <a:effectLst/>
              </a:rPr>
            </a:br>
            <a:r>
              <a:rPr lang="en-US" smtClean="0">
                <a:effectLst/>
              </a:rPr>
              <a:t>(Sexually Inadequate)</a:t>
            </a:r>
          </a:p>
        </p:txBody>
      </p:sp>
      <p:sp>
        <p:nvSpPr>
          <p:cNvPr id="26627" name="Rectangle 3"/>
          <p:cNvSpPr>
            <a:spLocks noGrp="1" noChangeArrowheads="1"/>
          </p:cNvSpPr>
          <p:nvPr>
            <p:ph type="body" idx="1"/>
          </p:nvPr>
        </p:nvSpPr>
        <p:spPr>
          <a:xfrm>
            <a:off x="457200" y="1957388"/>
            <a:ext cx="8229600" cy="4168775"/>
          </a:xfrm>
        </p:spPr>
        <p:txBody>
          <a:bodyPr/>
          <a:lstStyle/>
          <a:p>
            <a:pPr eaLnBrk="1" hangingPunct="1"/>
            <a:r>
              <a:rPr lang="en-US" sz="3600" b="1" smtClean="0">
                <a:latin typeface="Garamond" pitchFamily="18" charset="0"/>
              </a:rPr>
              <a:t>Usually won’t take trophies, but may have hidden recording devices;</a:t>
            </a:r>
          </a:p>
          <a:p>
            <a:pPr eaLnBrk="1" hangingPunct="1"/>
            <a:r>
              <a:rPr lang="en-US" sz="3600" b="1" smtClean="0">
                <a:latin typeface="Garamond" pitchFamily="18" charset="0"/>
              </a:rPr>
              <a:t>Like to have victim totally submissive from start, may begin with anal assault, prefer oral sex.</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304800"/>
            <a:ext cx="8001000" cy="990600"/>
          </a:xfrm>
        </p:spPr>
        <p:txBody>
          <a:bodyPr/>
          <a:lstStyle/>
          <a:p>
            <a:pPr eaLnBrk="1" hangingPunct="1"/>
            <a:r>
              <a:rPr lang="en-US" sz="4000" smtClean="0">
                <a:solidFill>
                  <a:srgbClr val="DFE571"/>
                </a:solidFill>
                <a:effectLst/>
              </a:rPr>
              <a:t>Power Assertive Rapist</a:t>
            </a:r>
            <a:br>
              <a:rPr lang="en-US" sz="4000" smtClean="0">
                <a:solidFill>
                  <a:srgbClr val="DFE571"/>
                </a:solidFill>
                <a:effectLst/>
              </a:rPr>
            </a:br>
            <a:r>
              <a:rPr lang="en-US" sz="4000" smtClean="0">
                <a:effectLst/>
              </a:rPr>
              <a:t>(Sexually Inadequate)</a:t>
            </a:r>
          </a:p>
        </p:txBody>
      </p:sp>
      <p:sp>
        <p:nvSpPr>
          <p:cNvPr id="29699" name="Rectangle 3"/>
          <p:cNvSpPr>
            <a:spLocks noGrp="1" noChangeArrowheads="1"/>
          </p:cNvSpPr>
          <p:nvPr>
            <p:ph type="body" idx="1"/>
          </p:nvPr>
        </p:nvSpPr>
        <p:spPr>
          <a:xfrm>
            <a:off x="457200" y="1752600"/>
            <a:ext cx="8001000" cy="44958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Great deal of profanity, demeaning &amp; humiliating victim;</a:t>
            </a:r>
          </a:p>
          <a:p>
            <a:pPr marL="0" indent="0" eaLnBrk="1" hangingPunct="1">
              <a:lnSpc>
                <a:spcPct val="90000"/>
              </a:lnSpc>
              <a:buFont typeface="Wingdings" pitchFamily="2" charset="2"/>
              <a:buNone/>
              <a:defRPr/>
            </a:pPr>
            <a:r>
              <a:rPr lang="en-US" sz="3600" b="1" dirty="0" smtClean="0">
                <a:latin typeface="Garamond" pitchFamily="18" charset="0"/>
              </a:rPr>
              <a:t>Usually no fondling, kissing or foreplay.  Does not want the victim to speak; </a:t>
            </a:r>
          </a:p>
          <a:p>
            <a:pPr marL="0" indent="0" eaLnBrk="1" hangingPunct="1">
              <a:lnSpc>
                <a:spcPct val="90000"/>
              </a:lnSpc>
              <a:buFont typeface="Wingdings" pitchFamily="2" charset="2"/>
              <a:buNone/>
              <a:defRPr/>
            </a:pPr>
            <a:r>
              <a:rPr lang="en-US" sz="3600" b="1" dirty="0" smtClean="0">
                <a:latin typeface="Garamond" pitchFamily="18" charset="0"/>
              </a:rPr>
              <a:t>No desire to harm victim, only possess sexually. </a:t>
            </a:r>
          </a:p>
          <a:p>
            <a:pPr eaLnBrk="1" hangingPunct="1">
              <a:lnSpc>
                <a:spcPct val="90000"/>
              </a:lnSpc>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04800" y="228600"/>
            <a:ext cx="7772400" cy="914400"/>
          </a:xfrm>
        </p:spPr>
        <p:txBody>
          <a:bodyPr/>
          <a:lstStyle/>
          <a:p>
            <a:pPr eaLnBrk="1" hangingPunct="1"/>
            <a:r>
              <a:rPr lang="en-US" smtClean="0">
                <a:effectLst/>
              </a:rPr>
              <a:t>Rape Definition</a:t>
            </a:r>
          </a:p>
        </p:txBody>
      </p:sp>
      <p:sp>
        <p:nvSpPr>
          <p:cNvPr id="10243" name="Rectangle 6"/>
          <p:cNvSpPr>
            <a:spLocks noChangeArrowheads="1"/>
          </p:cNvSpPr>
          <p:nvPr/>
        </p:nvSpPr>
        <p:spPr bwMode="auto">
          <a:xfrm>
            <a:off x="381000" y="1341438"/>
            <a:ext cx="8763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p>
            <a:pPr eaLnBrk="0" hangingPunct="0">
              <a:lnSpc>
                <a:spcPct val="100000"/>
              </a:lnSpc>
              <a:spcBef>
                <a:spcPct val="0"/>
              </a:spcBef>
              <a:buSzTx/>
              <a:buFontTx/>
              <a:buNone/>
            </a:pPr>
            <a:r>
              <a:rPr lang="en-US" sz="3600" b="1"/>
              <a:t>Rape</a:t>
            </a:r>
            <a:r>
              <a:rPr lang="en-US" sz="3600"/>
              <a:t> - </a:t>
            </a:r>
            <a:r>
              <a:rPr lang="en-US" sz="3600" b="1"/>
              <a:t>Forced sexual intercourse including both psychological coercion as well as physical force. Forced sexual intercourse means penetration by the offender(s). Includes attempted rapes, male as well as female victims, and both heterosexual and homosexual rape. Attempted rape includes verbal threats of rape. (DOJ, Sept 10, 2006)</a:t>
            </a:r>
            <a:endParaRPr lang="en-US" sz="3600" b="1">
              <a:latin typeface="Tahoma" pitchFamily="34" charset="0"/>
            </a:endParaRPr>
          </a:p>
        </p:txBody>
      </p:sp>
      <p:sp>
        <p:nvSpPr>
          <p:cNvPr id="4" name="Date Placeholder 3"/>
          <p:cNvSpPr>
            <a:spLocks noGrp="1"/>
          </p:cNvSpPr>
          <p:nvPr>
            <p:ph type="dt" sz="quarter" idx="10"/>
          </p:nvPr>
        </p:nvSpPr>
        <p:spPr/>
        <p:txBody>
          <a:bodyPr/>
          <a:lstStyle/>
          <a:p>
            <a:pPr>
              <a:defRPr/>
            </a:pPr>
            <a:r>
              <a:rPr lang="en-US" smtClean="0"/>
              <a:t>Oct 13</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81000" y="609600"/>
            <a:ext cx="8077200" cy="990600"/>
          </a:xfrm>
        </p:spPr>
        <p:txBody>
          <a:bodyPr/>
          <a:lstStyle/>
          <a:p>
            <a:pPr eaLnBrk="1" hangingPunct="1"/>
            <a:r>
              <a:rPr lang="en-US" sz="4000" smtClean="0">
                <a:solidFill>
                  <a:srgbClr val="DFE571"/>
                </a:solidFill>
                <a:effectLst/>
              </a:rPr>
              <a:t>Power Assertive Rapist</a:t>
            </a:r>
            <a:br>
              <a:rPr lang="en-US" sz="4000" smtClean="0">
                <a:solidFill>
                  <a:srgbClr val="DFE571"/>
                </a:solidFill>
                <a:effectLst/>
              </a:rPr>
            </a:br>
            <a:r>
              <a:rPr lang="en-US" sz="4000" smtClean="0">
                <a:effectLst/>
              </a:rPr>
              <a:t>(Sexually Inadequate)</a:t>
            </a:r>
          </a:p>
        </p:txBody>
      </p:sp>
      <p:sp>
        <p:nvSpPr>
          <p:cNvPr id="30723" name="Rectangle 3"/>
          <p:cNvSpPr>
            <a:spLocks noGrp="1" noChangeArrowheads="1"/>
          </p:cNvSpPr>
          <p:nvPr>
            <p:ph type="body" idx="1"/>
          </p:nvPr>
        </p:nvSpPr>
        <p:spPr>
          <a:xfrm>
            <a:off x="457200" y="2043113"/>
            <a:ext cx="8229600" cy="4083050"/>
          </a:xfrm>
        </p:spPr>
        <p:txBody>
          <a:bodyPr/>
          <a:lstStyle/>
          <a:p>
            <a:pPr marL="0" indent="0" eaLnBrk="1" hangingPunct="1">
              <a:buFont typeface="Wingdings" pitchFamily="2" charset="2"/>
              <a:buNone/>
              <a:defRPr/>
            </a:pPr>
            <a:r>
              <a:rPr lang="en-US" sz="3600" b="1" dirty="0" smtClean="0">
                <a:latin typeface="Garamond" pitchFamily="18" charset="0"/>
              </a:rPr>
              <a:t>Offender exercises, athletic;</a:t>
            </a:r>
          </a:p>
          <a:p>
            <a:pPr marL="0" indent="0" eaLnBrk="1" hangingPunct="1">
              <a:buFont typeface="Wingdings" pitchFamily="2" charset="2"/>
              <a:buNone/>
              <a:defRPr/>
            </a:pPr>
            <a:r>
              <a:rPr lang="en-US" sz="3600" b="1" dirty="0" smtClean="0">
                <a:latin typeface="Garamond" pitchFamily="18" charset="0"/>
              </a:rPr>
              <a:t>Pride in personal appearance;</a:t>
            </a:r>
          </a:p>
          <a:p>
            <a:pPr marL="0" indent="0" eaLnBrk="1" hangingPunct="1">
              <a:buFont typeface="Wingdings" pitchFamily="2" charset="2"/>
              <a:buNone/>
              <a:defRPr/>
            </a:pPr>
            <a:r>
              <a:rPr lang="en-US" sz="3600" b="1" dirty="0" smtClean="0">
                <a:latin typeface="Garamond" pitchFamily="18" charset="0"/>
              </a:rPr>
              <a:t>Dresses “macho.”;  </a:t>
            </a:r>
          </a:p>
          <a:p>
            <a:pPr marL="0" indent="0" eaLnBrk="1" hangingPunct="1">
              <a:buFont typeface="Wingdings" pitchFamily="2" charset="2"/>
              <a:buNone/>
              <a:defRPr/>
            </a:pPr>
            <a:r>
              <a:rPr lang="en-US" sz="3600" b="1" dirty="0" smtClean="0">
                <a:latin typeface="Garamond" pitchFamily="18" charset="0"/>
              </a:rPr>
              <a:t>May drive “macho” vehicle.</a:t>
            </a:r>
          </a:p>
          <a:p>
            <a:pPr eaLnBrk="1" hangingPunct="1">
              <a:defRPr/>
            </a:pPr>
            <a:endParaRPr lang="en-US" sz="3600"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Rot="1" noChangeArrowheads="1"/>
          </p:cNvSpPr>
          <p:nvPr>
            <p:ph type="title"/>
          </p:nvPr>
        </p:nvSpPr>
        <p:spPr>
          <a:xfrm>
            <a:off x="228600" y="228600"/>
            <a:ext cx="7772400" cy="1219200"/>
          </a:xfrm>
        </p:spPr>
        <p:txBody>
          <a:bodyPr/>
          <a:lstStyle/>
          <a:p>
            <a:pPr eaLnBrk="1" hangingPunct="1"/>
            <a:r>
              <a:rPr lang="en-US" sz="4000" b="0" smtClean="0">
                <a:solidFill>
                  <a:srgbClr val="F48F62"/>
                </a:solidFill>
                <a:effectLst/>
              </a:rPr>
              <a:t>Anger - Retaliation Rapist</a:t>
            </a:r>
            <a:br>
              <a:rPr lang="en-US" sz="4000" b="0" smtClean="0">
                <a:solidFill>
                  <a:srgbClr val="F48F62"/>
                </a:solidFill>
                <a:effectLst/>
              </a:rPr>
            </a:br>
            <a:r>
              <a:rPr lang="en-US" sz="4000" b="0" smtClean="0">
                <a:effectLst/>
              </a:rPr>
              <a:t>(Sexually Aggressive)</a:t>
            </a:r>
          </a:p>
        </p:txBody>
      </p:sp>
      <p:sp>
        <p:nvSpPr>
          <p:cNvPr id="31747" name="Rectangle 1027"/>
          <p:cNvSpPr>
            <a:spLocks noGrp="1" noChangeArrowheads="1"/>
          </p:cNvSpPr>
          <p:nvPr>
            <p:ph type="body" idx="1"/>
          </p:nvPr>
        </p:nvSpPr>
        <p:spPr>
          <a:xfrm>
            <a:off x="685800" y="1828800"/>
            <a:ext cx="7772400" cy="4724400"/>
          </a:xfrm>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Approximately 30% of all rapes;</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Getting even with women for real or imaginary wrongs.  Victims are often older and symbolizes somebody else;</a:t>
            </a:r>
          </a:p>
          <a:p>
            <a:pPr>
              <a:spcBef>
                <a:spcPct val="0"/>
              </a:spcBef>
              <a:buFont typeface="Wingdings" pitchFamily="2" charset="2"/>
              <a:buNone/>
              <a:defRPr/>
            </a:pPr>
            <a:r>
              <a:rPr lang="en-US" sz="3600" b="1" dirty="0" smtClean="0">
                <a:solidFill>
                  <a:schemeClr val="tx2"/>
                </a:solidFill>
                <a:latin typeface="Garamond" pitchFamily="18" charset="0"/>
              </a:rPr>
              <a:t> </a:t>
            </a:r>
          </a:p>
          <a:p>
            <a:pPr marL="0" indent="0">
              <a:spcBef>
                <a:spcPct val="0"/>
              </a:spcBef>
              <a:buFont typeface="Wingdings" pitchFamily="2" charset="2"/>
              <a:buNone/>
              <a:defRPr/>
            </a:pPr>
            <a:r>
              <a:rPr lang="en-US" sz="3600" b="1" dirty="0" smtClean="0">
                <a:solidFill>
                  <a:schemeClr val="tx2"/>
                </a:solidFill>
                <a:latin typeface="Garamond" pitchFamily="18" charset="0"/>
              </a:rPr>
              <a:t>Angry with women, using sex as weapon to punish.</a:t>
            </a:r>
          </a:p>
          <a:p>
            <a:pPr>
              <a:spcBef>
                <a:spcPct val="0"/>
              </a:spcBef>
              <a:defRPr/>
            </a:pPr>
            <a:endParaRPr lang="en-US" sz="3600" b="1" dirty="0" smtClean="0">
              <a:solidFill>
                <a:schemeClr val="tx2"/>
              </a:solidFill>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r>
              <a:rPr lang="en-US" sz="4000" smtClean="0">
                <a:solidFill>
                  <a:srgbClr val="F48F62"/>
                </a:solidFill>
                <a:effectLst/>
              </a:rPr>
              <a:t>Anger - Retaliation Rapist</a:t>
            </a:r>
            <a:br>
              <a:rPr lang="en-US" sz="4000" smtClean="0">
                <a:solidFill>
                  <a:srgbClr val="F48F62"/>
                </a:solidFill>
                <a:effectLst/>
              </a:rPr>
            </a:br>
            <a:r>
              <a:rPr lang="en-US" sz="4000" smtClean="0">
                <a:effectLst/>
              </a:rPr>
              <a:t>(Sexually Aggressive)</a:t>
            </a:r>
          </a:p>
        </p:txBody>
      </p:sp>
      <p:sp>
        <p:nvSpPr>
          <p:cNvPr id="32771" name="Rectangle 3"/>
          <p:cNvSpPr>
            <a:spLocks noGrp="1" noChangeArrowheads="1"/>
          </p:cNvSpPr>
          <p:nvPr>
            <p:ph type="body" idx="1"/>
          </p:nvPr>
        </p:nvSpPr>
        <p:spPr>
          <a:xfrm>
            <a:off x="457200" y="2209800"/>
            <a:ext cx="8229600" cy="3916363"/>
          </a:xfrm>
        </p:spPr>
        <p:txBody>
          <a:bodyPr/>
          <a:lstStyle/>
          <a:p>
            <a:pPr marL="0" indent="0">
              <a:lnSpc>
                <a:spcPct val="90000"/>
              </a:lnSpc>
              <a:spcBef>
                <a:spcPct val="0"/>
              </a:spcBef>
              <a:buFont typeface="Wingdings" pitchFamily="2" charset="2"/>
              <a:buNone/>
              <a:defRPr/>
            </a:pPr>
            <a:r>
              <a:rPr lang="en-US" sz="3600" b="1" dirty="0" smtClean="0">
                <a:solidFill>
                  <a:schemeClr val="tx2"/>
                </a:solidFill>
                <a:latin typeface="Garamond" pitchFamily="18" charset="0"/>
              </a:rPr>
              <a:t>Usually not premeditated.  Blitz attack often used.  Attack will take little time, whole encounter very short;</a:t>
            </a:r>
          </a:p>
          <a:p>
            <a:pPr>
              <a:lnSpc>
                <a:spcPct val="90000"/>
              </a:lnSpc>
              <a:spcBef>
                <a:spcPct val="0"/>
              </a:spcBef>
              <a:defRPr/>
            </a:pPr>
            <a:endParaRPr lang="en-US" sz="3600" b="1" dirty="0" smtClean="0">
              <a:solidFill>
                <a:schemeClr val="tx2"/>
              </a:solidFill>
              <a:latin typeface="Garamond" pitchFamily="18" charset="0"/>
            </a:endParaRPr>
          </a:p>
          <a:p>
            <a:pPr marL="0" indent="0">
              <a:lnSpc>
                <a:spcPct val="90000"/>
              </a:lnSpc>
              <a:spcBef>
                <a:spcPct val="0"/>
              </a:spcBef>
              <a:buFont typeface="Wingdings" pitchFamily="2" charset="2"/>
              <a:buNone/>
              <a:defRPr/>
            </a:pPr>
            <a:r>
              <a:rPr lang="en-US" sz="3600" b="1" dirty="0" smtClean="0">
                <a:solidFill>
                  <a:schemeClr val="tx2"/>
                </a:solidFill>
                <a:latin typeface="Garamond" pitchFamily="18" charset="0"/>
              </a:rPr>
              <a:t>Likes to rip or tear clothing off; </a:t>
            </a:r>
          </a:p>
          <a:p>
            <a:pPr>
              <a:lnSpc>
                <a:spcPct val="90000"/>
              </a:lnSpc>
              <a:spcBef>
                <a:spcPct val="0"/>
              </a:spcBef>
              <a:buFont typeface="Wingdings" pitchFamily="2" charset="2"/>
              <a:buNone/>
              <a:defRPr/>
            </a:pPr>
            <a:endParaRPr lang="en-US" sz="3600" b="1" dirty="0" smtClean="0">
              <a:solidFill>
                <a:schemeClr val="tx2"/>
              </a:solidFill>
              <a:latin typeface="Garamond" pitchFamily="18" charset="0"/>
            </a:endParaRPr>
          </a:p>
          <a:p>
            <a:pPr marL="0" indent="0">
              <a:lnSpc>
                <a:spcPct val="90000"/>
              </a:lnSpc>
              <a:spcBef>
                <a:spcPct val="0"/>
              </a:spcBef>
              <a:buFont typeface="Wingdings" pitchFamily="2" charset="2"/>
              <a:buNone/>
              <a:defRPr/>
            </a:pPr>
            <a:r>
              <a:rPr lang="en-US" sz="3600" b="1" dirty="0" smtClean="0">
                <a:solidFill>
                  <a:schemeClr val="tx2"/>
                </a:solidFill>
                <a:latin typeface="Garamond" pitchFamily="18" charset="0"/>
              </a:rPr>
              <a:t>Will often substantially injure victim. </a:t>
            </a:r>
          </a:p>
          <a:p>
            <a:pPr eaLnBrk="1" hangingPunct="1">
              <a:lnSpc>
                <a:spcPct val="90000"/>
              </a:lnSpc>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en-US" smtClean="0">
                <a:solidFill>
                  <a:srgbClr val="F48F62"/>
                </a:solidFill>
                <a:effectLst/>
              </a:rPr>
              <a:t>Anger - Retaliation Rapist</a:t>
            </a:r>
            <a:r>
              <a:rPr lang="en-US" smtClean="0">
                <a:effectLst/>
              </a:rPr>
              <a:t/>
            </a:r>
            <a:br>
              <a:rPr lang="en-US" smtClean="0">
                <a:effectLst/>
              </a:rPr>
            </a:br>
            <a:r>
              <a:rPr lang="en-US" smtClean="0">
                <a:effectLst/>
              </a:rPr>
              <a:t>(Sexually Aggressive)</a:t>
            </a:r>
          </a:p>
        </p:txBody>
      </p:sp>
      <p:sp>
        <p:nvSpPr>
          <p:cNvPr id="33795" name="Rectangle 3"/>
          <p:cNvSpPr>
            <a:spLocks noGrp="1" noChangeArrowheads="1"/>
          </p:cNvSpPr>
          <p:nvPr>
            <p:ph type="body" idx="1"/>
          </p:nvPr>
        </p:nvSpPr>
        <p:spPr>
          <a:xfrm>
            <a:off x="457200" y="1873250"/>
            <a:ext cx="8229600" cy="4252913"/>
          </a:xfrm>
        </p:spPr>
        <p:txBody>
          <a:bodyPr/>
          <a:lstStyle/>
          <a:p>
            <a:pPr marL="0" indent="0" eaLnBrk="1" hangingPunct="1">
              <a:buFont typeface="Wingdings" pitchFamily="2" charset="2"/>
              <a:buNone/>
              <a:defRPr/>
            </a:pPr>
            <a:r>
              <a:rPr lang="en-US" sz="3600" b="1" dirty="0" smtClean="0">
                <a:latin typeface="Garamond" pitchFamily="18" charset="0"/>
              </a:rPr>
              <a:t>May have victim perform acts perceived as degrading or humiliating (fellatio, sodomy).</a:t>
            </a:r>
          </a:p>
          <a:p>
            <a:pPr eaLnBrk="1" hangingPunct="1">
              <a:defRPr/>
            </a:pPr>
            <a:endParaRPr lang="en-US" sz="3600"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026"/>
          <p:cNvSpPr>
            <a:spLocks noGrp="1" noRot="1" noChangeArrowheads="1"/>
          </p:cNvSpPr>
          <p:nvPr>
            <p:ph type="title"/>
          </p:nvPr>
        </p:nvSpPr>
        <p:spPr>
          <a:xfrm>
            <a:off x="228600" y="0"/>
            <a:ext cx="8686800" cy="1295400"/>
          </a:xfrm>
        </p:spPr>
        <p:txBody>
          <a:bodyPr/>
          <a:lstStyle/>
          <a:p>
            <a:pPr eaLnBrk="1" hangingPunct="1"/>
            <a:r>
              <a:rPr lang="en-US" smtClean="0">
                <a:solidFill>
                  <a:srgbClr val="DE0CCF"/>
                </a:solidFill>
                <a:effectLst/>
              </a:rPr>
              <a:t>Power Reassurance Rapist</a:t>
            </a:r>
          </a:p>
        </p:txBody>
      </p:sp>
      <p:sp>
        <p:nvSpPr>
          <p:cNvPr id="34819" name="Rectangle 1027"/>
          <p:cNvSpPr>
            <a:spLocks noGrp="1" noChangeArrowheads="1"/>
          </p:cNvSpPr>
          <p:nvPr>
            <p:ph type="body" idx="1"/>
          </p:nvPr>
        </p:nvSpPr>
        <p:spPr>
          <a:xfrm>
            <a:off x="381000" y="1828800"/>
            <a:ext cx="8077200" cy="4572000"/>
          </a:xfrm>
        </p:spPr>
        <p:txBody>
          <a:bodyPr/>
          <a:lstStyle/>
          <a:p>
            <a:pPr marL="0" indent="0" eaLnBrk="1" hangingPunct="1">
              <a:buFont typeface="Wingdings" pitchFamily="2" charset="2"/>
              <a:buNone/>
              <a:defRPr/>
            </a:pPr>
            <a:r>
              <a:rPr lang="en-US" sz="3600" b="1" dirty="0" smtClean="0">
                <a:latin typeface="Garamond" pitchFamily="18" charset="0"/>
              </a:rPr>
              <a:t>Typically use a surprise “blitz” attack;</a:t>
            </a:r>
          </a:p>
          <a:p>
            <a:pPr marL="0" indent="0" eaLnBrk="1" hangingPunct="1">
              <a:buFont typeface="Wingdings" pitchFamily="2" charset="2"/>
              <a:buNone/>
              <a:defRPr/>
            </a:pPr>
            <a:r>
              <a:rPr lang="en-US" sz="3600" b="1" dirty="0" smtClean="0">
                <a:latin typeface="Garamond" pitchFamily="18" charset="0"/>
              </a:rPr>
              <a:t>May exhibit “Peeping Tom” behavior;</a:t>
            </a:r>
          </a:p>
          <a:p>
            <a:pPr marL="0" indent="0" eaLnBrk="1" hangingPunct="1">
              <a:buFont typeface="Wingdings" pitchFamily="2" charset="2"/>
              <a:buNone/>
              <a:defRPr/>
            </a:pPr>
            <a:r>
              <a:rPr lang="en-US" sz="3600" b="1" dirty="0" smtClean="0">
                <a:latin typeface="Garamond" pitchFamily="18" charset="0"/>
              </a:rPr>
              <a:t>Generally seek out victims their own age range.</a:t>
            </a:r>
          </a:p>
          <a:p>
            <a:pPr eaLnBrk="1" hangingPunct="1">
              <a:defRPr/>
            </a:pPr>
            <a:endParaRPr lang="en-US" sz="3600" b="1" dirty="0" smtClean="0">
              <a:latin typeface="Garamond" pitchFamily="18" charset="0"/>
            </a:endParaRPr>
          </a:p>
          <a:p>
            <a:pPr eaLnBrk="1" hangingPunct="1">
              <a:buFont typeface="Wingdings" pitchFamily="2" charset="2"/>
              <a:buNone/>
              <a:defRPr/>
            </a:pPr>
            <a:endParaRPr lang="en-US" b="1"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685800" y="381000"/>
            <a:ext cx="7772400" cy="990600"/>
          </a:xfrm>
        </p:spPr>
        <p:txBody>
          <a:bodyPr/>
          <a:lstStyle/>
          <a:p>
            <a:pPr eaLnBrk="1" hangingPunct="1"/>
            <a:r>
              <a:rPr lang="en-US" sz="4000" smtClean="0">
                <a:solidFill>
                  <a:srgbClr val="DE0CCF"/>
                </a:solidFill>
                <a:effectLst/>
              </a:rPr>
              <a:t>Power Reassurance Rapist</a:t>
            </a:r>
          </a:p>
        </p:txBody>
      </p:sp>
      <p:sp>
        <p:nvSpPr>
          <p:cNvPr id="35843" name="Rectangle 3"/>
          <p:cNvSpPr>
            <a:spLocks noGrp="1" noChangeArrowheads="1"/>
          </p:cNvSpPr>
          <p:nvPr>
            <p:ph type="body" idx="1"/>
          </p:nvPr>
        </p:nvSpPr>
        <p:spPr>
          <a:xfrm>
            <a:off x="304800" y="1828800"/>
            <a:ext cx="8153400" cy="41148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No intent to punish or degrade victim;  </a:t>
            </a:r>
          </a:p>
          <a:p>
            <a:pPr marL="0" indent="0" eaLnBrk="1" hangingPunct="1">
              <a:lnSpc>
                <a:spcPct val="90000"/>
              </a:lnSpc>
              <a:buFont typeface="Wingdings" pitchFamily="2" charset="2"/>
              <a:buNone/>
              <a:defRPr/>
            </a:pPr>
            <a:r>
              <a:rPr lang="en-US" sz="3600" b="1" dirty="0" smtClean="0">
                <a:latin typeface="Garamond" pitchFamily="18" charset="0"/>
              </a:rPr>
              <a:t>Often complimentary.  “You’re beautiful, I bet you have lots of boyfriends.”  “Tell me that you love me.”  </a:t>
            </a:r>
          </a:p>
          <a:p>
            <a:pPr marL="0" indent="0" eaLnBrk="1" hangingPunct="1">
              <a:lnSpc>
                <a:spcPct val="90000"/>
              </a:lnSpc>
              <a:buFont typeface="Wingdings" pitchFamily="2" charset="2"/>
              <a:buNone/>
              <a:defRPr/>
            </a:pPr>
            <a:r>
              <a:rPr lang="en-US" sz="3600" b="1" dirty="0" smtClean="0">
                <a:latin typeface="Garamond" pitchFamily="18" charset="0"/>
              </a:rPr>
              <a:t>Concerned about victim, “I am not hurting you am I?”</a:t>
            </a:r>
          </a:p>
          <a:p>
            <a:pPr eaLnBrk="1" hangingPunct="1">
              <a:lnSpc>
                <a:spcPct val="90000"/>
              </a:lnSpc>
              <a:defRPr/>
            </a:pPr>
            <a:endParaRPr lang="en-US" sz="3600" b="1" dirty="0" smtClean="0">
              <a:latin typeface="Garamond" pitchFamily="18" charset="0"/>
            </a:endParaRPr>
          </a:p>
          <a:p>
            <a:pPr eaLnBrk="1" hangingPunct="1">
              <a:lnSpc>
                <a:spcPct val="90000"/>
              </a:lnSpc>
              <a:defRPr/>
            </a:pPr>
            <a:endParaRPr lang="en-US" b="1" dirty="0" smtClean="0"/>
          </a:p>
          <a:p>
            <a:pPr eaLnBrk="1" hangingPunct="1">
              <a:lnSpc>
                <a:spcPct val="90000"/>
              </a:lnSpc>
              <a:defRPr/>
            </a:pPr>
            <a:endParaRPr lang="en-US" b="1" dirty="0" smtClean="0"/>
          </a:p>
          <a:p>
            <a:pPr eaLnBrk="1" hangingPunct="1">
              <a:lnSpc>
                <a:spcPct val="90000"/>
              </a:lnSpc>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152400"/>
            <a:ext cx="8229600" cy="790575"/>
          </a:xfrm>
        </p:spPr>
        <p:txBody>
          <a:bodyPr/>
          <a:lstStyle/>
          <a:p>
            <a:pPr eaLnBrk="1" hangingPunct="1"/>
            <a:r>
              <a:rPr lang="en-US" sz="4000" smtClean="0">
                <a:solidFill>
                  <a:srgbClr val="DE0CCF"/>
                </a:solidFill>
                <a:effectLst/>
              </a:rPr>
              <a:t>Power Reassurance Rapist</a:t>
            </a:r>
          </a:p>
        </p:txBody>
      </p:sp>
      <p:sp>
        <p:nvSpPr>
          <p:cNvPr id="36867" name="Rectangle 3"/>
          <p:cNvSpPr>
            <a:spLocks noGrp="1" noChangeArrowheads="1"/>
          </p:cNvSpPr>
          <p:nvPr>
            <p:ph type="body" idx="1"/>
          </p:nvPr>
        </p:nvSpPr>
        <p:spPr>
          <a:xfrm>
            <a:off x="457200" y="1524000"/>
            <a:ext cx="8229600" cy="4419600"/>
          </a:xfrm>
        </p:spPr>
        <p:txBody>
          <a:bodyPr/>
          <a:lstStyle/>
          <a:p>
            <a:pPr marL="0" indent="0" eaLnBrk="1" hangingPunct="1">
              <a:buFont typeface="Wingdings" pitchFamily="2" charset="2"/>
              <a:buNone/>
              <a:defRPr/>
            </a:pPr>
            <a:r>
              <a:rPr lang="en-US" sz="3600" b="1" dirty="0" smtClean="0">
                <a:latin typeface="Garamond" pitchFamily="18" charset="0"/>
              </a:rPr>
              <a:t>Will most likely attempt foreplay.  Try to involve the victim in sexual acts;  </a:t>
            </a:r>
          </a:p>
          <a:p>
            <a:pPr marL="0" indent="0" eaLnBrk="1" hangingPunct="1">
              <a:buFont typeface="Wingdings" pitchFamily="2" charset="2"/>
              <a:buNone/>
              <a:defRPr/>
            </a:pPr>
            <a:r>
              <a:rPr lang="en-US" sz="3600" b="1" dirty="0" smtClean="0">
                <a:latin typeface="Garamond" pitchFamily="18" charset="0"/>
              </a:rPr>
              <a:t>Usually apologizes after rape;</a:t>
            </a:r>
          </a:p>
          <a:p>
            <a:pPr marL="0" indent="0" eaLnBrk="1" hangingPunct="1">
              <a:buFont typeface="Wingdings" pitchFamily="2" charset="2"/>
              <a:buNone/>
              <a:defRPr/>
            </a:pPr>
            <a:r>
              <a:rPr lang="en-US" sz="3600" b="1" dirty="0" smtClean="0">
                <a:latin typeface="Garamond" pitchFamily="18" charset="0"/>
              </a:rPr>
              <a:t>Sometimes make follow-up contacts by phone;</a:t>
            </a:r>
          </a:p>
          <a:p>
            <a:pPr marL="0" indent="0" eaLnBrk="1" hangingPunct="1">
              <a:buFont typeface="Wingdings" pitchFamily="2" charset="2"/>
              <a:buNone/>
              <a:defRPr/>
            </a:pPr>
            <a:r>
              <a:rPr lang="en-US" sz="3600" b="1" dirty="0" smtClean="0">
                <a:latin typeface="Garamond" pitchFamily="18" charset="0"/>
              </a:rPr>
              <a:t>Tend to take trophies/souvenirs.</a:t>
            </a:r>
          </a:p>
          <a:p>
            <a:pPr eaLnBrk="1" hangingPunct="1">
              <a:defRPr/>
            </a:pPr>
            <a:endParaRPr lang="en-US" sz="3600" b="1"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r>
              <a:rPr lang="en-US" smtClean="0">
                <a:solidFill>
                  <a:srgbClr val="DE0CCF"/>
                </a:solidFill>
                <a:effectLst/>
              </a:rPr>
              <a:t>Power Reassurance Rapist</a:t>
            </a:r>
          </a:p>
        </p:txBody>
      </p:sp>
      <p:sp>
        <p:nvSpPr>
          <p:cNvPr id="37891" name="Rectangle 3"/>
          <p:cNvSpPr>
            <a:spLocks noGrp="1" noChangeArrowheads="1"/>
          </p:cNvSpPr>
          <p:nvPr>
            <p:ph type="body" idx="1"/>
          </p:nvPr>
        </p:nvSpPr>
        <p:spPr>
          <a:xfrm>
            <a:off x="457200" y="1873250"/>
            <a:ext cx="8229600" cy="4252913"/>
          </a:xfrm>
        </p:spPr>
        <p:txBody>
          <a:bodyPr/>
          <a:lstStyle/>
          <a:p>
            <a:pPr marL="0" indent="0" eaLnBrk="1" hangingPunct="1">
              <a:buFont typeface="Wingdings" pitchFamily="2" charset="2"/>
              <a:buNone/>
              <a:defRPr/>
            </a:pPr>
            <a:r>
              <a:rPr lang="en-US" sz="3600" b="1" dirty="0" smtClean="0">
                <a:latin typeface="Garamond" pitchFamily="18" charset="0"/>
              </a:rPr>
              <a:t>Tend to keep detailed records of “conquests”, perhaps with five-star rating system;</a:t>
            </a:r>
          </a:p>
          <a:p>
            <a:pPr marL="0" indent="0" eaLnBrk="1" hangingPunct="1">
              <a:buFont typeface="Wingdings" pitchFamily="2" charset="2"/>
              <a:buNone/>
              <a:defRPr/>
            </a:pPr>
            <a:r>
              <a:rPr lang="en-US" sz="3600" b="1" dirty="0" smtClean="0">
                <a:latin typeface="Garamond" pitchFamily="18" charset="0"/>
              </a:rPr>
              <a:t>Rape makes them feel adequate. </a:t>
            </a:r>
          </a:p>
          <a:p>
            <a:pPr eaLnBrk="1" hangingPunct="1">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026"/>
          <p:cNvSpPr>
            <a:spLocks noGrp="1" noRot="1" noChangeArrowheads="1"/>
          </p:cNvSpPr>
          <p:nvPr>
            <p:ph type="title"/>
          </p:nvPr>
        </p:nvSpPr>
        <p:spPr>
          <a:xfrm>
            <a:off x="228600" y="0"/>
            <a:ext cx="7772400" cy="1219200"/>
          </a:xfrm>
        </p:spPr>
        <p:txBody>
          <a:bodyPr/>
          <a:lstStyle/>
          <a:p>
            <a:pPr eaLnBrk="1" hangingPunct="1"/>
            <a:r>
              <a:rPr lang="en-US" sz="4000" smtClean="0">
                <a:solidFill>
                  <a:srgbClr val="E8061C"/>
                </a:solidFill>
                <a:effectLst/>
              </a:rPr>
              <a:t>Anger Excitement </a:t>
            </a:r>
            <a:br>
              <a:rPr lang="en-US" sz="4000" smtClean="0">
                <a:solidFill>
                  <a:srgbClr val="E8061C"/>
                </a:solidFill>
                <a:effectLst/>
              </a:rPr>
            </a:br>
            <a:r>
              <a:rPr lang="en-US" sz="4000" smtClean="0">
                <a:solidFill>
                  <a:srgbClr val="E8061C"/>
                </a:solidFill>
                <a:effectLst/>
              </a:rPr>
              <a:t> (Sadistic) Rapist</a:t>
            </a:r>
          </a:p>
        </p:txBody>
      </p:sp>
      <p:sp>
        <p:nvSpPr>
          <p:cNvPr id="38915" name="Rectangle 1027"/>
          <p:cNvSpPr>
            <a:spLocks noGrp="1" noChangeArrowheads="1"/>
          </p:cNvSpPr>
          <p:nvPr>
            <p:ph type="body" idx="1"/>
          </p:nvPr>
        </p:nvSpPr>
        <p:spPr>
          <a:xfrm>
            <a:off x="685800" y="2209800"/>
            <a:ext cx="7772400" cy="4648200"/>
          </a:xfrm>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Most dangerous:  Approximately 5% of rapes;</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Wants to hurt victim.  Often kills; </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Sexually stimulated by victim’s pain and suffering.</a:t>
            </a:r>
          </a:p>
          <a:p>
            <a:pPr>
              <a:spcBef>
                <a:spcPct val="0"/>
              </a:spcBef>
              <a:defRPr/>
            </a:pPr>
            <a:endParaRPr lang="en-US" sz="3600" b="1" dirty="0" smtClean="0">
              <a:solidFill>
                <a:schemeClr val="tx2"/>
              </a:solidFill>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r>
              <a:rPr lang="en-US" sz="4000" smtClean="0">
                <a:solidFill>
                  <a:srgbClr val="E8061C"/>
                </a:solidFill>
                <a:effectLst/>
              </a:rPr>
              <a:t>Anger Excitement </a:t>
            </a:r>
            <a:br>
              <a:rPr lang="en-US" sz="4000" smtClean="0">
                <a:solidFill>
                  <a:srgbClr val="E8061C"/>
                </a:solidFill>
                <a:effectLst/>
              </a:rPr>
            </a:br>
            <a:r>
              <a:rPr lang="en-US" sz="4000" smtClean="0">
                <a:solidFill>
                  <a:srgbClr val="E8061C"/>
                </a:solidFill>
                <a:effectLst/>
              </a:rPr>
              <a:t> (Sadistic) Rapist</a:t>
            </a:r>
          </a:p>
        </p:txBody>
      </p:sp>
      <p:sp>
        <p:nvSpPr>
          <p:cNvPr id="39939" name="Rectangle 3"/>
          <p:cNvSpPr>
            <a:spLocks noGrp="1" noChangeArrowheads="1"/>
          </p:cNvSpPr>
          <p:nvPr>
            <p:ph type="body" idx="1"/>
          </p:nvPr>
        </p:nvSpPr>
        <p:spPr>
          <a:xfrm>
            <a:off x="457200" y="1957388"/>
            <a:ext cx="8229600" cy="4168775"/>
          </a:xfrm>
        </p:spPr>
        <p:txBody>
          <a:bodyPr/>
          <a:lstStyle/>
          <a:p>
            <a:pPr marL="0" indent="0">
              <a:spcBef>
                <a:spcPct val="0"/>
              </a:spcBef>
              <a:buFont typeface="Wingdings" pitchFamily="2" charset="2"/>
              <a:buNone/>
              <a:defRPr/>
            </a:pPr>
            <a:r>
              <a:rPr lang="en-US" sz="3600" b="1" dirty="0" smtClean="0">
                <a:solidFill>
                  <a:schemeClr val="tx2"/>
                </a:solidFill>
                <a:latin typeface="+mj-lt"/>
              </a:rPr>
              <a:t>Commonly bites;</a:t>
            </a:r>
          </a:p>
          <a:p>
            <a:pPr marL="0" indent="0">
              <a:spcBef>
                <a:spcPct val="0"/>
              </a:spcBef>
              <a:buFont typeface="Wingdings" pitchFamily="2" charset="2"/>
              <a:buNone/>
              <a:defRPr/>
            </a:pPr>
            <a:r>
              <a:rPr lang="en-US" sz="3600" b="1" dirty="0" smtClean="0">
                <a:solidFill>
                  <a:schemeClr val="tx2"/>
                </a:solidFill>
                <a:latin typeface="+mj-lt"/>
              </a:rPr>
              <a:t>Extremely likely to have recording devices;</a:t>
            </a:r>
          </a:p>
          <a:p>
            <a:pPr marL="0" indent="0">
              <a:spcBef>
                <a:spcPct val="0"/>
              </a:spcBef>
              <a:buFont typeface="Wingdings" pitchFamily="2" charset="2"/>
              <a:buNone/>
              <a:defRPr/>
            </a:pPr>
            <a:r>
              <a:rPr lang="en-US" sz="3600" b="1" dirty="0" smtClean="0">
                <a:solidFill>
                  <a:schemeClr val="tx2"/>
                </a:solidFill>
                <a:latin typeface="+mj-lt"/>
              </a:rPr>
              <a:t>Victims usually strangers;</a:t>
            </a:r>
          </a:p>
          <a:p>
            <a:pPr marL="0" indent="0">
              <a:spcBef>
                <a:spcPct val="0"/>
              </a:spcBef>
              <a:buFont typeface="Wingdings" pitchFamily="2" charset="2"/>
              <a:buNone/>
              <a:defRPr/>
            </a:pPr>
            <a:r>
              <a:rPr lang="en-US" sz="3600" b="1" dirty="0" smtClean="0">
                <a:solidFill>
                  <a:schemeClr val="tx2"/>
                </a:solidFill>
                <a:latin typeface="+mj-lt"/>
              </a:rPr>
              <a:t>Typically use bondage;</a:t>
            </a:r>
          </a:p>
          <a:p>
            <a:pPr marL="0" indent="0">
              <a:spcBef>
                <a:spcPct val="0"/>
              </a:spcBef>
              <a:buFont typeface="Wingdings" pitchFamily="2" charset="2"/>
              <a:buNone/>
              <a:defRPr/>
            </a:pPr>
            <a:r>
              <a:rPr lang="en-US" sz="3600" b="1" dirty="0" smtClean="0">
                <a:solidFill>
                  <a:schemeClr val="tx2"/>
                </a:solidFill>
                <a:latin typeface="+mj-lt"/>
              </a:rPr>
              <a:t>Uses very angry, hostile language instead of profanity. </a:t>
            </a:r>
          </a:p>
          <a:p>
            <a:pPr>
              <a:spcBef>
                <a:spcPct val="0"/>
              </a:spcBef>
              <a:defRPr/>
            </a:pPr>
            <a:endParaRPr lang="en-US" sz="3600" b="1" dirty="0" smtClean="0">
              <a:solidFill>
                <a:schemeClr val="tx2"/>
              </a:solidFill>
              <a:latin typeface="Garamond" pitchFamily="18" charset="0"/>
            </a:endParaRPr>
          </a:p>
          <a:p>
            <a:pPr>
              <a:spcBef>
                <a:spcPct val="0"/>
              </a:spcBef>
              <a:defRPr/>
            </a:pPr>
            <a:endParaRPr lang="en-US" sz="3600" b="1" dirty="0" smtClean="0">
              <a:solidFill>
                <a:schemeClr val="tx2"/>
              </a:solidFill>
              <a:latin typeface="Garamond" pitchFamily="18" charset="0"/>
            </a:endParaRPr>
          </a:p>
          <a:p>
            <a:pPr>
              <a:spcBef>
                <a:spcPct val="0"/>
              </a:spcBef>
              <a:defRPr/>
            </a:pPr>
            <a:endParaRPr lang="en-US" sz="3600" b="1" dirty="0" smtClean="0">
              <a:solidFill>
                <a:schemeClr val="tx2"/>
              </a:solidFill>
              <a:latin typeface="Garamond" pitchFamily="18" charset="0"/>
            </a:endParaRPr>
          </a:p>
          <a:p>
            <a:pPr eaLnBrk="1" hangingPunct="1">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18 USC 2241</a:t>
            </a:r>
            <a:endParaRPr lang="en-US" dirty="0"/>
          </a:p>
        </p:txBody>
      </p:sp>
      <p:sp>
        <p:nvSpPr>
          <p:cNvPr id="11267" name="Content Placeholder 2"/>
          <p:cNvSpPr>
            <a:spLocks noGrp="1"/>
          </p:cNvSpPr>
          <p:nvPr>
            <p:ph idx="1"/>
          </p:nvPr>
        </p:nvSpPr>
        <p:spPr/>
        <p:txBody>
          <a:bodyPr/>
          <a:lstStyle/>
          <a:p>
            <a:pPr marL="0" indent="0">
              <a:buFont typeface="Wingdings" pitchFamily="2" charset="2"/>
              <a:buNone/>
            </a:pPr>
            <a:r>
              <a:rPr lang="en-US" b="1" smtClean="0"/>
              <a:t> (a) By Force or Threat.—Whoever knowingly causes another person to engage in a sexual act by using force against that other person; or by threatening or placing that other person in fear.</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r>
              <a:rPr lang="en-US" sz="4000" smtClean="0">
                <a:solidFill>
                  <a:srgbClr val="E8061C"/>
                </a:solidFill>
                <a:effectLst/>
              </a:rPr>
              <a:t>Anger Excitement </a:t>
            </a:r>
            <a:br>
              <a:rPr lang="en-US" sz="4000" smtClean="0">
                <a:solidFill>
                  <a:srgbClr val="E8061C"/>
                </a:solidFill>
                <a:effectLst/>
              </a:rPr>
            </a:br>
            <a:r>
              <a:rPr lang="en-US" sz="4000" smtClean="0">
                <a:solidFill>
                  <a:srgbClr val="E8061C"/>
                </a:solidFill>
                <a:effectLst/>
              </a:rPr>
              <a:t> (Sadistic) Rapist</a:t>
            </a:r>
          </a:p>
        </p:txBody>
      </p:sp>
      <p:sp>
        <p:nvSpPr>
          <p:cNvPr id="40963" name="Rectangle 3"/>
          <p:cNvSpPr>
            <a:spLocks noGrp="1" noChangeArrowheads="1"/>
          </p:cNvSpPr>
          <p:nvPr>
            <p:ph type="body" idx="1"/>
          </p:nvPr>
        </p:nvSpPr>
        <p:spPr>
          <a:xfrm>
            <a:off x="457200" y="1828800"/>
            <a:ext cx="8229600" cy="4572000"/>
          </a:xfrm>
        </p:spPr>
        <p:txBody>
          <a:bodyPr/>
          <a:lstStyle/>
          <a:p>
            <a:pPr marL="0" indent="0">
              <a:spcBef>
                <a:spcPct val="0"/>
              </a:spcBef>
              <a:buFont typeface="Wingdings" pitchFamily="2" charset="2"/>
              <a:buNone/>
              <a:defRPr/>
            </a:pPr>
            <a:r>
              <a:rPr lang="en-US" b="1" dirty="0" smtClean="0">
                <a:solidFill>
                  <a:schemeClr val="tx2"/>
                </a:solidFill>
                <a:latin typeface="Times New Roman" pitchFamily="18" charset="0"/>
              </a:rPr>
              <a:t>May keep victim for hours or even days;</a:t>
            </a:r>
          </a:p>
          <a:p>
            <a:pPr marL="0" indent="0">
              <a:spcBef>
                <a:spcPct val="0"/>
              </a:spcBef>
              <a:buFont typeface="Wingdings" pitchFamily="2" charset="2"/>
              <a:buNone/>
              <a:defRPr/>
            </a:pPr>
            <a:r>
              <a:rPr lang="en-US" b="1" dirty="0">
                <a:solidFill>
                  <a:schemeClr val="tx2"/>
                </a:solidFill>
                <a:latin typeface="Times New Roman" pitchFamily="18" charset="0"/>
              </a:rPr>
              <a:t>D</a:t>
            </a:r>
            <a:r>
              <a:rPr lang="en-US" b="1" dirty="0" smtClean="0">
                <a:solidFill>
                  <a:schemeClr val="tx2"/>
                </a:solidFill>
                <a:latin typeface="Times New Roman" pitchFamily="18" charset="0"/>
              </a:rPr>
              <a:t>rugs and/or alcohol usually present;</a:t>
            </a:r>
          </a:p>
          <a:p>
            <a:pPr marL="0" indent="0">
              <a:spcBef>
                <a:spcPct val="0"/>
              </a:spcBef>
              <a:buFont typeface="Wingdings" pitchFamily="2" charset="2"/>
              <a:buNone/>
              <a:defRPr/>
            </a:pPr>
            <a:r>
              <a:rPr lang="en-US" b="1" dirty="0" smtClean="0">
                <a:solidFill>
                  <a:schemeClr val="tx2"/>
                </a:solidFill>
                <a:latin typeface="Times New Roman" pitchFamily="18" charset="0"/>
              </a:rPr>
              <a:t>Uses instruments/devices during rape;</a:t>
            </a:r>
          </a:p>
          <a:p>
            <a:pPr marL="0" indent="0">
              <a:spcBef>
                <a:spcPct val="0"/>
              </a:spcBef>
              <a:buFont typeface="Wingdings" pitchFamily="2" charset="2"/>
              <a:buNone/>
              <a:defRPr/>
            </a:pPr>
            <a:r>
              <a:rPr lang="en-US" b="1" dirty="0" smtClean="0">
                <a:solidFill>
                  <a:schemeClr val="tx2"/>
                </a:solidFill>
                <a:latin typeface="Times New Roman" pitchFamily="18" charset="0"/>
              </a:rPr>
              <a:t>Rapes when “agitated”;</a:t>
            </a:r>
          </a:p>
          <a:p>
            <a:pPr marL="0" indent="0">
              <a:spcBef>
                <a:spcPct val="0"/>
              </a:spcBef>
              <a:buFont typeface="Wingdings" pitchFamily="2" charset="2"/>
              <a:buNone/>
              <a:defRPr/>
            </a:pPr>
            <a:r>
              <a:rPr lang="en-US" b="1" dirty="0" smtClean="0">
                <a:solidFill>
                  <a:schemeClr val="tx2"/>
                </a:solidFill>
                <a:latin typeface="Times New Roman" pitchFamily="18" charset="0"/>
              </a:rPr>
              <a:t>Believes himself to be mentally superior to others, especially LE.  </a:t>
            </a:r>
          </a:p>
          <a:p>
            <a:pPr marL="609600" indent="-609600" eaLnBrk="1" hangingPunct="1">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1026"/>
          <p:cNvSpPr>
            <a:spLocks noGrp="1" noRot="1" noChangeArrowheads="1"/>
          </p:cNvSpPr>
          <p:nvPr>
            <p:ph type="title"/>
          </p:nvPr>
        </p:nvSpPr>
        <p:spPr/>
        <p:txBody>
          <a:bodyPr/>
          <a:lstStyle/>
          <a:p>
            <a:pPr eaLnBrk="1" hangingPunct="1">
              <a:defRPr/>
            </a:pPr>
            <a:r>
              <a:rPr lang="en-US" sz="4800" b="0" smtClean="0"/>
              <a:t>MOVIE TIME</a:t>
            </a:r>
          </a:p>
        </p:txBody>
      </p:sp>
      <p:pic>
        <p:nvPicPr>
          <p:cNvPr id="39939" name="Picture 1028" descr="AG00371_"/>
          <p:cNvPicPr>
            <a:picLocks noGrp="1"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133600" y="2209800"/>
            <a:ext cx="4752975" cy="3032125"/>
          </a:xfrm>
          <a:noFill/>
        </p:spPr>
      </p:pic>
      <p:sp>
        <p:nvSpPr>
          <p:cNvPr id="5" name="Date Placeholder 4"/>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p:cNvSpPr>
            <a:spLocks noGrp="1" noRot="1" noChangeArrowheads="1"/>
          </p:cNvSpPr>
          <p:nvPr>
            <p:ph type="title"/>
          </p:nvPr>
        </p:nvSpPr>
        <p:spPr/>
        <p:txBody>
          <a:bodyPr/>
          <a:lstStyle/>
          <a:p>
            <a:pPr eaLnBrk="1" hangingPunct="1">
              <a:defRPr/>
            </a:pPr>
            <a:r>
              <a:rPr lang="en-US" sz="4800" b="0" smtClean="0"/>
              <a:t>DISCUSSION OF MOVIE</a:t>
            </a:r>
          </a:p>
        </p:txBody>
      </p:sp>
      <p:pic>
        <p:nvPicPr>
          <p:cNvPr id="41987" name="Picture 3" descr="AG00371_"/>
          <p:cNvPicPr>
            <a:picLocks noGrp="1"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16113" y="1447800"/>
            <a:ext cx="5310187" cy="4678363"/>
          </a:xfrm>
          <a:noFill/>
        </p:spPr>
      </p:pic>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r>
              <a:rPr lang="en-US" sz="5400" smtClean="0">
                <a:solidFill>
                  <a:srgbClr val="E8061C"/>
                </a:solidFill>
                <a:effectLst/>
              </a:rPr>
              <a:t>STOP</a:t>
            </a:r>
          </a:p>
        </p:txBody>
      </p:sp>
      <p:sp>
        <p:nvSpPr>
          <p:cNvPr id="43011" name="Rectangle 3"/>
          <p:cNvSpPr>
            <a:spLocks noGrp="1" noChangeArrowheads="1"/>
          </p:cNvSpPr>
          <p:nvPr>
            <p:ph type="body" idx="1"/>
          </p:nvPr>
        </p:nvSpPr>
        <p:spPr>
          <a:xfrm>
            <a:off x="457200" y="1873250"/>
            <a:ext cx="8229600" cy="4252913"/>
          </a:xfrm>
        </p:spPr>
        <p:txBody>
          <a:bodyPr/>
          <a:lstStyle/>
          <a:p>
            <a:pPr marL="0" indent="0" algn="ctr" eaLnBrk="1" hangingPunct="1">
              <a:buFont typeface="Wingdings" pitchFamily="2" charset="2"/>
              <a:buNone/>
            </a:pPr>
            <a:r>
              <a:rPr lang="en-US" sz="4800" b="1" smtClean="0"/>
              <a:t>TEST QUESTION FORMULATION</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228600" y="0"/>
            <a:ext cx="8153400" cy="1143000"/>
          </a:xfrm>
        </p:spPr>
        <p:txBody>
          <a:bodyPr/>
          <a:lstStyle/>
          <a:p>
            <a:pPr eaLnBrk="1" hangingPunct="1"/>
            <a:r>
              <a:rPr lang="en-US" smtClean="0">
                <a:effectLst/>
              </a:rPr>
              <a:t>Test Question Construction</a:t>
            </a:r>
          </a:p>
        </p:txBody>
      </p:sp>
      <p:sp>
        <p:nvSpPr>
          <p:cNvPr id="45059" name="Rectangle 3"/>
          <p:cNvSpPr>
            <a:spLocks noGrp="1" noChangeArrowheads="1"/>
          </p:cNvSpPr>
          <p:nvPr>
            <p:ph type="body" idx="1"/>
          </p:nvPr>
        </p:nvSpPr>
        <p:spPr>
          <a:xfrm>
            <a:off x="685800" y="1676400"/>
            <a:ext cx="7772400" cy="5181600"/>
          </a:xfrm>
        </p:spPr>
        <p:txBody>
          <a:bodyPr/>
          <a:lstStyle/>
          <a:p>
            <a:pPr marL="0" indent="0">
              <a:lnSpc>
                <a:spcPct val="90000"/>
              </a:lnSpc>
              <a:spcBef>
                <a:spcPct val="0"/>
              </a:spcBef>
              <a:buFont typeface="Wingdings" pitchFamily="2" charset="2"/>
              <a:buNone/>
              <a:defRPr/>
            </a:pPr>
            <a:r>
              <a:rPr lang="en-US" sz="3600" b="1" u="sng" dirty="0" smtClean="0">
                <a:solidFill>
                  <a:schemeClr val="tx2"/>
                </a:solidFill>
                <a:latin typeface="Garamond" pitchFamily="18" charset="0"/>
              </a:rPr>
              <a:t>Scenario 1:</a:t>
            </a:r>
            <a:r>
              <a:rPr lang="en-US" sz="3600" b="1" dirty="0" smtClean="0">
                <a:solidFill>
                  <a:schemeClr val="tx2"/>
                </a:solidFill>
                <a:latin typeface="Garamond" pitchFamily="18" charset="0"/>
              </a:rPr>
              <a:t>  Victim reported suspect raped her while in her apartment, after a first date.  Victim said suspect threw her on the sofa, tore off her blouse and forcibly removed her pants.  He then inserted his penis into her vagina and raped her.  She told him no and to stop repeatedly.</a:t>
            </a:r>
          </a:p>
          <a:p>
            <a:pPr>
              <a:lnSpc>
                <a:spcPct val="90000"/>
              </a:lnSpc>
              <a:spcBef>
                <a:spcPct val="0"/>
              </a:spcBef>
              <a:defRPr/>
            </a:pPr>
            <a:endParaRPr lang="en-US" sz="3600" b="1" dirty="0" smtClean="0">
              <a:solidFill>
                <a:schemeClr val="tx2"/>
              </a:solidFill>
              <a:latin typeface="Garamond" pitchFamily="18" charset="0"/>
            </a:endParaRPr>
          </a:p>
          <a:p>
            <a:pPr eaLnBrk="1" hangingPunct="1">
              <a:lnSpc>
                <a:spcPct val="90000"/>
              </a:lnSpc>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457200" y="152400"/>
            <a:ext cx="8229600" cy="914400"/>
          </a:xfrm>
        </p:spPr>
        <p:txBody>
          <a:bodyPr/>
          <a:lstStyle/>
          <a:p>
            <a:pPr eaLnBrk="1" hangingPunct="1"/>
            <a:r>
              <a:rPr lang="en-US" smtClean="0">
                <a:effectLst/>
              </a:rPr>
              <a:t>Test Question Construction</a:t>
            </a:r>
          </a:p>
        </p:txBody>
      </p:sp>
      <p:sp>
        <p:nvSpPr>
          <p:cNvPr id="46083" name="Rectangle 3"/>
          <p:cNvSpPr>
            <a:spLocks noGrp="1" noChangeArrowheads="1"/>
          </p:cNvSpPr>
          <p:nvPr>
            <p:ph type="body" idx="1"/>
          </p:nvPr>
        </p:nvSpPr>
        <p:spPr>
          <a:xfrm>
            <a:off x="457200" y="1787525"/>
            <a:ext cx="8229600" cy="4338638"/>
          </a:xfrm>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Suspect denies all allegations and stated he never had sexual intercourse with the victim;</a:t>
            </a:r>
          </a:p>
          <a:p>
            <a:pPr marL="0" indent="0">
              <a:spcBef>
                <a:spcPct val="0"/>
              </a:spcBef>
              <a:buFont typeface="Wingdings" pitchFamily="2" charset="2"/>
              <a:buNone/>
              <a:defRPr/>
            </a:pPr>
            <a:r>
              <a:rPr lang="en-US" sz="3600" b="1" dirty="0" smtClean="0">
                <a:solidFill>
                  <a:schemeClr val="tx2"/>
                </a:solidFill>
                <a:latin typeface="Garamond" pitchFamily="18" charset="0"/>
              </a:rPr>
              <a:t>Formulate Relevant and Comparison Questions.</a:t>
            </a:r>
          </a:p>
          <a:p>
            <a:pPr eaLnBrk="1" hangingPunct="1">
              <a:defRPr/>
            </a:pPr>
            <a:endParaRPr lang="en-US" sz="3600"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228600" y="457200"/>
            <a:ext cx="8915400" cy="533400"/>
          </a:xfrm>
        </p:spPr>
        <p:txBody>
          <a:bodyPr/>
          <a:lstStyle/>
          <a:p>
            <a:pPr eaLnBrk="1" hangingPunct="1"/>
            <a:r>
              <a:rPr lang="en-US" sz="4000" smtClean="0">
                <a:effectLst/>
              </a:rPr>
              <a:t>TEST QUESTION CONSTRUCTION</a:t>
            </a:r>
          </a:p>
        </p:txBody>
      </p:sp>
      <p:sp>
        <p:nvSpPr>
          <p:cNvPr id="47107" name="Rectangle 3"/>
          <p:cNvSpPr>
            <a:spLocks noGrp="1" noChangeArrowheads="1"/>
          </p:cNvSpPr>
          <p:nvPr>
            <p:ph type="body" idx="1"/>
          </p:nvPr>
        </p:nvSpPr>
        <p:spPr>
          <a:xfrm>
            <a:off x="228600" y="1981200"/>
            <a:ext cx="8229600" cy="4572000"/>
          </a:xfrm>
        </p:spPr>
        <p:txBody>
          <a:bodyPr/>
          <a:lstStyle/>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engage in sexual intercourse with that woman?</a:t>
            </a:r>
          </a:p>
          <a:p>
            <a:pPr>
              <a:lnSpc>
                <a:spcPct val="75000"/>
              </a:lnSpc>
              <a:spcBef>
                <a:spcPct val="0"/>
              </a:spcBef>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engage in sexual intercourse</a:t>
            </a:r>
          </a:p>
          <a:p>
            <a:pPr>
              <a:lnSpc>
                <a:spcPct val="75000"/>
              </a:lnSpc>
              <a:spcBef>
                <a:spcPct val="0"/>
              </a:spcBef>
              <a:buFont typeface="Wingdings" pitchFamily="2" charset="2"/>
              <a:buNone/>
              <a:defRPr/>
            </a:pPr>
            <a:r>
              <a:rPr lang="en-US" sz="3600" b="1" dirty="0" smtClean="0">
                <a:solidFill>
                  <a:schemeClr val="tx2"/>
                </a:solidFill>
                <a:latin typeface="Garamond" pitchFamily="18" charset="0"/>
              </a:rPr>
              <a:t>   with that woman that day?</a:t>
            </a:r>
          </a:p>
          <a:p>
            <a:pPr>
              <a:lnSpc>
                <a:spcPct val="75000"/>
              </a:lnSpc>
              <a:spcBef>
                <a:spcPct val="0"/>
              </a:spcBef>
              <a:buFont typeface="Wingdings" pitchFamily="2" charset="2"/>
              <a:buNone/>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have any sexual contact with that woman?</a:t>
            </a:r>
          </a:p>
          <a:p>
            <a:pPr>
              <a:lnSpc>
                <a:spcPct val="75000"/>
              </a:lnSpc>
              <a:spcBef>
                <a:spcPct val="0"/>
              </a:spcBef>
              <a:defRPr/>
            </a:pPr>
            <a:endParaRPr lang="en-US" sz="3600" b="1" dirty="0" smtClean="0">
              <a:solidFill>
                <a:schemeClr val="tx2"/>
              </a:solidFill>
              <a:latin typeface="Garamond" pitchFamily="18" charset="0"/>
            </a:endParaRPr>
          </a:p>
          <a:p>
            <a:pPr eaLnBrk="1" hangingPunct="1">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304800" y="228600"/>
            <a:ext cx="8458200" cy="762000"/>
          </a:xfrm>
        </p:spPr>
        <p:txBody>
          <a:bodyPr/>
          <a:lstStyle/>
          <a:p>
            <a:pPr eaLnBrk="1" hangingPunct="1"/>
            <a:r>
              <a:rPr lang="en-US" sz="3600" smtClean="0">
                <a:effectLst/>
              </a:rPr>
              <a:t>TEST QUESTION CONSTRUCTION</a:t>
            </a:r>
          </a:p>
        </p:txBody>
      </p:sp>
      <p:sp>
        <p:nvSpPr>
          <p:cNvPr id="48131" name="Rectangle 3"/>
          <p:cNvSpPr>
            <a:spLocks noGrp="1" noChangeArrowheads="1"/>
          </p:cNvSpPr>
          <p:nvPr>
            <p:ph type="body" idx="1"/>
          </p:nvPr>
        </p:nvSpPr>
        <p:spPr/>
        <p:txBody>
          <a:bodyPr/>
          <a:lstStyle/>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insert your penis into that </a:t>
            </a:r>
          </a:p>
          <a:p>
            <a:pPr>
              <a:lnSpc>
                <a:spcPct val="75000"/>
              </a:lnSpc>
              <a:spcBef>
                <a:spcPct val="0"/>
              </a:spcBef>
              <a:buFont typeface="Wingdings" pitchFamily="2" charset="2"/>
              <a:buNone/>
              <a:defRPr/>
            </a:pPr>
            <a:r>
              <a:rPr lang="en-US" sz="3600" b="1" dirty="0" smtClean="0">
                <a:solidFill>
                  <a:schemeClr val="tx2"/>
                </a:solidFill>
                <a:latin typeface="Garamond" pitchFamily="18" charset="0"/>
              </a:rPr>
              <a:t>   woman’s vagina?</a:t>
            </a:r>
          </a:p>
          <a:p>
            <a:pPr>
              <a:lnSpc>
                <a:spcPct val="75000"/>
              </a:lnSpc>
              <a:spcBef>
                <a:spcPct val="0"/>
              </a:spcBef>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remove that woman’s pants?</a:t>
            </a:r>
          </a:p>
          <a:p>
            <a:pPr>
              <a:lnSpc>
                <a:spcPct val="75000"/>
              </a:lnSpc>
              <a:spcBef>
                <a:spcPct val="0"/>
              </a:spcBef>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tear off that woman’s blouse?</a:t>
            </a:r>
          </a:p>
          <a:p>
            <a:pPr>
              <a:lnSpc>
                <a:spcPct val="75000"/>
              </a:lnSpc>
              <a:spcBef>
                <a:spcPct val="0"/>
              </a:spcBef>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chemeClr val="tx2"/>
                </a:solidFill>
                <a:latin typeface="Garamond" pitchFamily="18" charset="0"/>
              </a:rPr>
              <a:t>Did you throw that woman down onto that sofa?</a:t>
            </a:r>
          </a:p>
          <a:p>
            <a:pPr>
              <a:lnSpc>
                <a:spcPct val="75000"/>
              </a:lnSpc>
              <a:spcBef>
                <a:spcPct val="0"/>
              </a:spcBef>
              <a:buFont typeface="Wingdings" pitchFamily="2" charset="2"/>
              <a:buNone/>
              <a:defRPr/>
            </a:pPr>
            <a:endParaRPr lang="en-US" sz="3600" b="1" dirty="0" smtClean="0">
              <a:solidFill>
                <a:schemeClr val="tx2"/>
              </a:solidFill>
              <a:latin typeface="Garamond" pitchFamily="18" charset="0"/>
            </a:endParaRPr>
          </a:p>
          <a:p>
            <a:pPr marL="0" indent="0">
              <a:lnSpc>
                <a:spcPct val="75000"/>
              </a:lnSpc>
              <a:spcBef>
                <a:spcPct val="0"/>
              </a:spcBef>
              <a:buFont typeface="Wingdings" pitchFamily="2" charset="2"/>
              <a:buNone/>
              <a:defRPr/>
            </a:pPr>
            <a:r>
              <a:rPr lang="en-US" sz="3600" b="1" dirty="0" smtClean="0">
                <a:solidFill>
                  <a:srgbClr val="FFC000"/>
                </a:solidFill>
                <a:latin typeface="Garamond" pitchFamily="18" charset="0"/>
              </a:rPr>
              <a:t>Did that woman ever tell you to stop?</a:t>
            </a:r>
          </a:p>
          <a:p>
            <a:pPr eaLnBrk="1" hangingPunct="1">
              <a:defRPr/>
            </a:pPr>
            <a:endParaRPr lang="en-US" sz="3600" dirty="0" smtClean="0">
              <a:latin typeface="Garamond" pitchFamily="18" charset="0"/>
            </a:endParaRPr>
          </a:p>
          <a:p>
            <a:pPr eaLnBrk="1" hangingPunct="1">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0" y="457200"/>
            <a:ext cx="8839200" cy="762000"/>
          </a:xfrm>
        </p:spPr>
        <p:txBody>
          <a:bodyPr/>
          <a:lstStyle/>
          <a:p>
            <a:pPr eaLnBrk="1" hangingPunct="1"/>
            <a:r>
              <a:rPr lang="en-US" sz="3600" smtClean="0">
                <a:effectLst/>
              </a:rPr>
              <a:t>TEST QUESTION CONSTRUCTION</a:t>
            </a:r>
          </a:p>
        </p:txBody>
      </p:sp>
      <p:sp>
        <p:nvSpPr>
          <p:cNvPr id="49155" name="Rectangle 3"/>
          <p:cNvSpPr>
            <a:spLocks noGrp="1" noChangeArrowheads="1"/>
          </p:cNvSpPr>
          <p:nvPr>
            <p:ph type="body" idx="1"/>
          </p:nvPr>
        </p:nvSpPr>
        <p:spPr>
          <a:xfrm>
            <a:off x="685800" y="2133600"/>
            <a:ext cx="7772400" cy="4267200"/>
          </a:xfrm>
        </p:spPr>
        <p:txBody>
          <a:bodyPr/>
          <a:lstStyle/>
          <a:p>
            <a:pPr marL="0" indent="0">
              <a:lnSpc>
                <a:spcPct val="90000"/>
              </a:lnSpc>
              <a:spcBef>
                <a:spcPct val="0"/>
              </a:spcBef>
              <a:buFont typeface="Wingdings" pitchFamily="2" charset="2"/>
              <a:buNone/>
              <a:defRPr/>
            </a:pPr>
            <a:r>
              <a:rPr lang="en-US" sz="3600" b="1" u="sng" dirty="0" smtClean="0">
                <a:solidFill>
                  <a:schemeClr val="tx2"/>
                </a:solidFill>
                <a:latin typeface="Garamond" pitchFamily="18" charset="0"/>
              </a:rPr>
              <a:t>Scenario 2:</a:t>
            </a:r>
            <a:r>
              <a:rPr lang="en-US" sz="3600" b="1" dirty="0" smtClean="0">
                <a:solidFill>
                  <a:schemeClr val="tx2"/>
                </a:solidFill>
                <a:latin typeface="Garamond" pitchFamily="18" charset="0"/>
              </a:rPr>
              <a:t> Victim reported suspect raped her at her apartment.  Victim stated after a date and returning to her apartment, suspect threw her on the sofa, tore her blouse off and raped her. </a:t>
            </a:r>
          </a:p>
          <a:p>
            <a:pPr>
              <a:lnSpc>
                <a:spcPct val="90000"/>
              </a:lnSpc>
              <a:spcBef>
                <a:spcPct val="0"/>
              </a:spcBef>
              <a:defRPr/>
            </a:pPr>
            <a:endParaRPr lang="en-US" sz="3600" b="1" dirty="0" smtClean="0">
              <a:solidFill>
                <a:schemeClr val="tx2"/>
              </a:solidFill>
              <a:latin typeface="Garamond" pitchFamily="18" charset="0"/>
            </a:endParaRPr>
          </a:p>
          <a:p>
            <a:pPr>
              <a:lnSpc>
                <a:spcPct val="90000"/>
              </a:lnSpc>
              <a:spcBef>
                <a:spcPct val="0"/>
              </a:spcBef>
              <a:defRPr/>
            </a:pPr>
            <a:endParaRPr lang="en-US" sz="2800" b="1" dirty="0" smtClean="0">
              <a:solidFill>
                <a:schemeClr val="tx2"/>
              </a:solidFill>
              <a:latin typeface="Arial Black" pitchFamily="34" charset="0"/>
            </a:endParaRPr>
          </a:p>
          <a:p>
            <a:pPr eaLnBrk="1" hangingPunct="1">
              <a:lnSpc>
                <a:spcPct val="90000"/>
              </a:lnSpc>
              <a:defRPr/>
            </a:pPr>
            <a:endParaRPr lang="en-US" sz="2800" dirty="0" smtClean="0"/>
          </a:p>
        </p:txBody>
      </p:sp>
      <p:sp>
        <p:nvSpPr>
          <p:cNvPr id="4" name="Date Placeholder 3"/>
          <p:cNvSpPr>
            <a:spLocks noGrp="1"/>
          </p:cNvSpPr>
          <p:nvPr>
            <p:ph type="dt" sz="quarter" idx="10"/>
          </p:nvPr>
        </p:nvSpPr>
        <p:spPr/>
        <p:txBody>
          <a:bodyPr/>
          <a:lstStyle/>
          <a:p>
            <a:pPr>
              <a:defRPr/>
            </a:pPr>
            <a:r>
              <a:rPr lang="en-US" smtClean="0"/>
              <a:t>Oct 13</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304800" y="304800"/>
            <a:ext cx="8153400" cy="609600"/>
          </a:xfrm>
        </p:spPr>
        <p:txBody>
          <a:bodyPr/>
          <a:lstStyle/>
          <a:p>
            <a:pPr eaLnBrk="1" hangingPunct="1"/>
            <a:r>
              <a:rPr lang="en-US" sz="3600" smtClean="0">
                <a:effectLst/>
              </a:rPr>
              <a:t>TEST QUESTION CONSTRUCTION</a:t>
            </a:r>
          </a:p>
        </p:txBody>
      </p:sp>
      <p:sp>
        <p:nvSpPr>
          <p:cNvPr id="50179" name="Rectangle 3"/>
          <p:cNvSpPr>
            <a:spLocks noGrp="1" noChangeArrowheads="1"/>
          </p:cNvSpPr>
          <p:nvPr>
            <p:ph type="body" idx="1"/>
          </p:nvPr>
        </p:nvSpPr>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Suspect admitted to consensual sexual intercourse, denying rape.  He further stated the victim removed her own clothing;</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Formulate Relevant Questions and Comparison Questions.</a:t>
            </a:r>
          </a:p>
          <a:p>
            <a:pPr eaLnBrk="1" hangingPunct="1">
              <a:defRPr/>
            </a:pPr>
            <a:endParaRPr lang="en-US" sz="3600"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12291" name="Content Placeholder 2"/>
          <p:cNvSpPr>
            <a:spLocks noGrp="1"/>
          </p:cNvSpPr>
          <p:nvPr>
            <p:ph idx="1"/>
          </p:nvPr>
        </p:nvSpPr>
        <p:spPr>
          <a:xfrm>
            <a:off x="381000" y="609600"/>
            <a:ext cx="8229600" cy="4830763"/>
          </a:xfrm>
        </p:spPr>
        <p:txBody>
          <a:bodyPr/>
          <a:lstStyle/>
          <a:p>
            <a:pPr marL="0" indent="0">
              <a:buFont typeface="Wingdings" pitchFamily="2" charset="2"/>
              <a:buNone/>
            </a:pPr>
            <a:r>
              <a:rPr lang="en-US" b="1" smtClean="0"/>
              <a:t>(b) By Other Means.--Whoever knowingly renders another person unconscious and engages in a sexual act with that other person; or administers by force or threat of force, or without the knowledge or permission of that person, a drug, intoxicant, or other similar substance and thereby substantially impairs the ability of that other person to appraise or control conduct; and engages in a sexual act with that other person </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228600" y="0"/>
            <a:ext cx="8686800" cy="914400"/>
          </a:xfrm>
        </p:spPr>
        <p:txBody>
          <a:bodyPr/>
          <a:lstStyle/>
          <a:p>
            <a:pPr eaLnBrk="1" hangingPunct="1"/>
            <a:r>
              <a:rPr lang="en-US" sz="3600" smtClean="0">
                <a:effectLst/>
              </a:rPr>
              <a:t>TEST QUESTION CONSTRUCTION</a:t>
            </a:r>
          </a:p>
        </p:txBody>
      </p:sp>
      <p:sp>
        <p:nvSpPr>
          <p:cNvPr id="51203" name="Rectangle 3"/>
          <p:cNvSpPr>
            <a:spLocks noGrp="1" noChangeArrowheads="1"/>
          </p:cNvSpPr>
          <p:nvPr>
            <p:ph type="body" idx="1"/>
          </p:nvPr>
        </p:nvSpPr>
        <p:spPr>
          <a:xfrm>
            <a:off x="457200" y="1219200"/>
            <a:ext cx="8229600" cy="52578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Did that woman tell you she did not want to have sexual intercourse?</a:t>
            </a:r>
          </a:p>
          <a:p>
            <a:pPr marL="0" indent="0" eaLnBrk="1" hangingPunct="1">
              <a:lnSpc>
                <a:spcPct val="90000"/>
              </a:lnSpc>
              <a:buFont typeface="Wingdings" pitchFamily="2" charset="2"/>
              <a:buNone/>
              <a:defRPr/>
            </a:pPr>
            <a:r>
              <a:rPr lang="en-US" sz="3600" b="1" dirty="0" smtClean="0">
                <a:latin typeface="Garamond" pitchFamily="18" charset="0"/>
              </a:rPr>
              <a:t>Did you force that woman to have sex with you?</a:t>
            </a:r>
          </a:p>
          <a:p>
            <a:pPr marL="0" indent="0" eaLnBrk="1" hangingPunct="1">
              <a:lnSpc>
                <a:spcPct val="90000"/>
              </a:lnSpc>
              <a:buFont typeface="Wingdings" pitchFamily="2" charset="2"/>
              <a:buNone/>
              <a:defRPr/>
            </a:pPr>
            <a:r>
              <a:rPr lang="en-US" sz="3600" b="1" dirty="0" smtClean="0">
                <a:latin typeface="Times New Roman" pitchFamily="18" charset="0"/>
              </a:rPr>
              <a:t>Did that woman ever tell you to stop?</a:t>
            </a:r>
          </a:p>
          <a:p>
            <a:pPr marL="0" indent="0" eaLnBrk="1" hangingPunct="1">
              <a:lnSpc>
                <a:spcPct val="90000"/>
              </a:lnSpc>
              <a:buFont typeface="Wingdings" pitchFamily="2" charset="2"/>
              <a:buNone/>
              <a:defRPr/>
            </a:pPr>
            <a:r>
              <a:rPr lang="en-US" sz="3600" b="1" dirty="0" smtClean="0">
                <a:latin typeface="Times New Roman" pitchFamily="18" charset="0"/>
              </a:rPr>
              <a:t>Did you remove any of that woman’s clothing?</a:t>
            </a:r>
          </a:p>
          <a:p>
            <a:pPr marL="0" indent="0" eaLnBrk="1" hangingPunct="1">
              <a:lnSpc>
                <a:spcPct val="90000"/>
              </a:lnSpc>
              <a:buFont typeface="Wingdings" pitchFamily="2" charset="2"/>
              <a:buNone/>
              <a:defRPr/>
            </a:pPr>
            <a:r>
              <a:rPr lang="en-US" sz="3600" b="1" dirty="0" smtClean="0">
                <a:solidFill>
                  <a:srgbClr val="FFC000"/>
                </a:solidFill>
                <a:latin typeface="Times New Roman" pitchFamily="18" charset="0"/>
              </a:rPr>
              <a:t>Did you tear that woman’s blouse off?</a:t>
            </a:r>
          </a:p>
          <a:p>
            <a:pPr eaLnBrk="1" hangingPunct="1">
              <a:lnSpc>
                <a:spcPct val="90000"/>
              </a:lnSpc>
              <a:defRPr/>
            </a:pPr>
            <a:endParaRPr lang="en-US" sz="3600" b="1" dirty="0" smtClean="0">
              <a:latin typeface="Times New Roman" pitchFamily="18" charset="0"/>
            </a:endParaRPr>
          </a:p>
          <a:p>
            <a:pPr eaLnBrk="1" hangingPunct="1">
              <a:lnSpc>
                <a:spcPct val="90000"/>
              </a:lnSpc>
              <a:defRPr/>
            </a:pPr>
            <a:endParaRPr lang="en-US" sz="3600" b="1" dirty="0" smtClean="0">
              <a:latin typeface="Garamond" pitchFamily="18" charset="0"/>
            </a:endParaRPr>
          </a:p>
          <a:p>
            <a:pPr eaLnBrk="1" hangingPunct="1">
              <a:lnSpc>
                <a:spcPct val="90000"/>
              </a:lnSpc>
              <a:defRPr/>
            </a:pPr>
            <a:endParaRPr lang="en-US"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defRPr/>
            </a:pPr>
            <a:r>
              <a:rPr lang="en-US" dirty="0" smtClean="0"/>
              <a:t>Behavior Profile</a:t>
            </a:r>
            <a:endParaRPr lang="en-US" dirty="0"/>
          </a:p>
        </p:txBody>
      </p:sp>
      <p:sp>
        <p:nvSpPr>
          <p:cNvPr id="51203" name="Content Placeholder 2"/>
          <p:cNvSpPr>
            <a:spLocks noGrp="1"/>
          </p:cNvSpPr>
          <p:nvPr>
            <p:ph idx="1"/>
          </p:nvPr>
        </p:nvSpPr>
        <p:spPr>
          <a:xfrm>
            <a:off x="381000" y="990600"/>
            <a:ext cx="8229600" cy="4678363"/>
          </a:xfrm>
        </p:spPr>
        <p:txBody>
          <a:bodyPr/>
          <a:lstStyle/>
          <a:p>
            <a:pPr marL="0" indent="0">
              <a:buFont typeface="Wingdings" pitchFamily="2" charset="2"/>
              <a:buNone/>
            </a:pPr>
            <a:r>
              <a:rPr lang="en-US" sz="3600" b="1" dirty="0" smtClean="0">
                <a:latin typeface="+mj-lt"/>
              </a:rPr>
              <a:t>Starts from a young age: magazines, videos, and the internet introduce skewed idea of sexuality</a:t>
            </a:r>
          </a:p>
          <a:p>
            <a:pPr marL="0" indent="0">
              <a:buFont typeface="Wingdings" pitchFamily="2" charset="2"/>
              <a:buNone/>
            </a:pPr>
            <a:r>
              <a:rPr lang="en-US" sz="3600" b="1" dirty="0" smtClean="0">
                <a:latin typeface="+mj-lt"/>
              </a:rPr>
              <a:t>Sexual advances are later rejected by girlfriends/wives.</a:t>
            </a:r>
          </a:p>
          <a:p>
            <a:pPr marL="0" indent="0">
              <a:buFont typeface="Wingdings" pitchFamily="2" charset="2"/>
              <a:buNone/>
            </a:pPr>
            <a:r>
              <a:rPr lang="en-US" sz="3600" b="1" dirty="0" smtClean="0">
                <a:latin typeface="+mj-lt"/>
              </a:rPr>
              <a:t>Gets into fetishes and perversions</a:t>
            </a:r>
          </a:p>
          <a:p>
            <a:pPr marL="0" indent="0">
              <a:buFont typeface="Wingdings" pitchFamily="2" charset="2"/>
              <a:buNone/>
            </a:pPr>
            <a:r>
              <a:rPr lang="en-US" sz="3600" b="1" dirty="0" smtClean="0">
                <a:latin typeface="+mj-lt"/>
              </a:rPr>
              <a:t>	</a:t>
            </a:r>
            <a:r>
              <a:rPr lang="en-US" sz="3600" b="1" dirty="0" err="1" smtClean="0">
                <a:latin typeface="+mj-lt"/>
              </a:rPr>
              <a:t>Frotteurism</a:t>
            </a:r>
            <a:r>
              <a:rPr lang="en-US" sz="3600" b="1" dirty="0" smtClean="0">
                <a:latin typeface="+mj-lt"/>
              </a:rPr>
              <a:t>; </a:t>
            </a:r>
            <a:r>
              <a:rPr lang="en-US" sz="3600" b="1" dirty="0" err="1" smtClean="0">
                <a:latin typeface="+mj-lt"/>
              </a:rPr>
              <a:t>Urolagnia</a:t>
            </a:r>
            <a:r>
              <a:rPr lang="en-US" sz="3600" b="1" dirty="0" smtClean="0">
                <a:latin typeface="+mj-lt"/>
              </a:rPr>
              <a:t>; </a:t>
            </a:r>
            <a:r>
              <a:rPr lang="en-US" sz="3600" b="1" dirty="0" err="1" smtClean="0">
                <a:latin typeface="+mj-lt"/>
              </a:rPr>
              <a:t>Piquerism</a:t>
            </a:r>
            <a:endParaRPr lang="en-US" sz="3600" b="1" dirty="0" smtClean="0">
              <a:latin typeface="+mj-lt"/>
            </a:endParaRPr>
          </a:p>
          <a:p>
            <a:pPr marL="0" indent="0">
              <a:buFont typeface="Wingdings" pitchFamily="2" charset="2"/>
              <a:buNone/>
            </a:pPr>
            <a:r>
              <a:rPr lang="en-US" sz="3600" b="1" dirty="0" smtClean="0">
                <a:latin typeface="+mj-lt"/>
              </a:rPr>
              <a:t>Eventually forces ideas – Becoming a sex offender</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Philias</a:t>
            </a:r>
            <a:endParaRPr lang="en-US" dirty="0"/>
          </a:p>
        </p:txBody>
      </p:sp>
      <p:sp>
        <p:nvSpPr>
          <p:cNvPr id="3" name="Content Placeholder 2"/>
          <p:cNvSpPr>
            <a:spLocks noGrp="1"/>
          </p:cNvSpPr>
          <p:nvPr>
            <p:ph idx="1"/>
          </p:nvPr>
        </p:nvSpPr>
        <p:spPr/>
        <p:txBody>
          <a:bodyPr/>
          <a:lstStyle/>
          <a:p>
            <a:pPr algn="ctr">
              <a:buFontTx/>
              <a:buChar char="-"/>
            </a:pPr>
            <a:r>
              <a:rPr lang="en-US" dirty="0" smtClean="0">
                <a:latin typeface="Times New Roman" panose="02020603050405020304" pitchFamily="18" charset="0"/>
                <a:cs typeface="Times New Roman" panose="02020603050405020304" pitchFamily="18" charset="0"/>
              </a:rPr>
              <a:t>A love or obsession with a particular thing or subject.</a:t>
            </a:r>
          </a:p>
          <a:p>
            <a:pPr>
              <a:buFontTx/>
              <a:buChar char="-"/>
            </a:pPr>
            <a:r>
              <a:rPr lang="en-US" dirty="0" err="1" smtClean="0">
                <a:latin typeface="Times New Roman" panose="02020603050405020304" pitchFamily="18" charset="0"/>
                <a:cs typeface="Times New Roman" panose="02020603050405020304" pitchFamily="18" charset="0"/>
              </a:rPr>
              <a:t>Gerontophilia</a:t>
            </a:r>
            <a:r>
              <a:rPr lang="en-US" dirty="0" smtClean="0">
                <a:latin typeface="Times New Roman" panose="02020603050405020304" pitchFamily="18" charset="0"/>
                <a:cs typeface="Times New Roman" panose="02020603050405020304" pitchFamily="18" charset="0"/>
              </a:rPr>
              <a:t>: Sexual attraction towards elderly</a:t>
            </a:r>
          </a:p>
          <a:p>
            <a:pPr>
              <a:buFontTx/>
              <a:buChar char="-"/>
            </a:pPr>
            <a:r>
              <a:rPr lang="en-US" dirty="0" err="1" smtClean="0">
                <a:latin typeface="Times New Roman" panose="02020603050405020304" pitchFamily="18" charset="0"/>
                <a:cs typeface="Times New Roman" panose="02020603050405020304" pitchFamily="18" charset="0"/>
              </a:rPr>
              <a:t>Hoplophilia</a:t>
            </a:r>
            <a:r>
              <a:rPr lang="en-US" dirty="0" smtClean="0">
                <a:latin typeface="Times New Roman" panose="02020603050405020304" pitchFamily="18" charset="0"/>
                <a:cs typeface="Times New Roman" panose="02020603050405020304" pitchFamily="18" charset="0"/>
              </a:rPr>
              <a:t>: Sexual arousal from firearms</a:t>
            </a:r>
          </a:p>
          <a:p>
            <a:pPr>
              <a:buFontTx/>
              <a:buChar char="-"/>
            </a:pPr>
            <a:r>
              <a:rPr lang="en-US" dirty="0" err="1" smtClean="0">
                <a:latin typeface="Times New Roman" panose="02020603050405020304" pitchFamily="18" charset="0"/>
                <a:cs typeface="Times New Roman" panose="02020603050405020304" pitchFamily="18" charset="0"/>
              </a:rPr>
              <a:t>Maiesiophilia</a:t>
            </a:r>
            <a:r>
              <a:rPr lang="en-US" dirty="0" smtClean="0">
                <a:latin typeface="Times New Roman" panose="02020603050405020304" pitchFamily="18" charset="0"/>
                <a:cs typeface="Times New Roman" panose="02020603050405020304" pitchFamily="18" charset="0"/>
              </a:rPr>
              <a:t>: Sexual attraction to pregnant women</a:t>
            </a:r>
          </a:p>
          <a:p>
            <a:pPr>
              <a:buFontTx/>
              <a:buChar char="-"/>
            </a:pPr>
            <a:r>
              <a:rPr lang="en-US" dirty="0" err="1" smtClean="0">
                <a:latin typeface="Times New Roman" panose="02020603050405020304" pitchFamily="18" charset="0"/>
                <a:cs typeface="Times New Roman" panose="02020603050405020304" pitchFamily="18" charset="0"/>
              </a:rPr>
              <a:t>Scopophilia</a:t>
            </a:r>
            <a:r>
              <a:rPr lang="en-US" dirty="0" smtClean="0">
                <a:latin typeface="Times New Roman" panose="02020603050405020304" pitchFamily="18" charset="0"/>
                <a:cs typeface="Times New Roman" panose="02020603050405020304" pitchFamily="18" charset="0"/>
              </a:rPr>
              <a:t>: Sexual pleasure from seeing things.</a:t>
            </a:r>
            <a:endParaRPr lang="en-US" dirty="0"/>
          </a:p>
        </p:txBody>
      </p:sp>
      <p:sp>
        <p:nvSpPr>
          <p:cNvPr id="4" name="Date Placeholder 3"/>
          <p:cNvSpPr>
            <a:spLocks noGrp="1"/>
          </p:cNvSpPr>
          <p:nvPr>
            <p:ph type="dt" sz="half" idx="10"/>
          </p:nvPr>
        </p:nvSpPr>
        <p:spPr/>
        <p:txBody>
          <a:bodyPr/>
          <a:lstStyle/>
          <a:p>
            <a:pPr>
              <a:defRPr/>
            </a:pPr>
            <a:r>
              <a:rPr lang="en-US" smtClean="0"/>
              <a:t>Oct 13</a:t>
            </a:r>
            <a:endParaRPr lang="en-US" dirty="0" smtClean="0"/>
          </a:p>
        </p:txBody>
      </p:sp>
    </p:spTree>
    <p:extLst>
      <p:ext uri="{BB962C8B-B14F-4D97-AF65-F5344CB8AC3E}">
        <p14:creationId xmlns:p14="http://schemas.microsoft.com/office/powerpoint/2010/main" val="2796032758"/>
      </p:ext>
    </p:extLst>
  </p:cSld>
  <p:clrMapOvr>
    <a:masterClrMapping/>
  </p:clrMapOvr>
  <p:transition spd="slow">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dirty="0" err="1" smtClean="0"/>
              <a:t>Frotteurism</a:t>
            </a:r>
            <a:endParaRPr lang="en-US" sz="6000" dirty="0"/>
          </a:p>
        </p:txBody>
      </p:sp>
      <p:sp>
        <p:nvSpPr>
          <p:cNvPr id="52227" name="Content Placeholder 2"/>
          <p:cNvSpPr>
            <a:spLocks noGrp="1"/>
          </p:cNvSpPr>
          <p:nvPr>
            <p:ph idx="1"/>
          </p:nvPr>
        </p:nvSpPr>
        <p:spPr/>
        <p:txBody>
          <a:bodyPr/>
          <a:lstStyle/>
          <a:p>
            <a:pPr marL="0" indent="0">
              <a:buFont typeface="Wingdings" pitchFamily="2" charset="2"/>
              <a:buNone/>
            </a:pPr>
            <a:r>
              <a:rPr lang="en-US" smtClean="0"/>
              <a:t>Refers to a specific </a:t>
            </a:r>
            <a:r>
              <a:rPr lang="en-US" smtClean="0">
                <a:hlinkClick r:id="rId2" action="ppaction://hlinkfile" tooltip="paraphilia"/>
              </a:rPr>
              <a:t>paraphilia</a:t>
            </a:r>
            <a:r>
              <a:rPr lang="en-US" smtClean="0"/>
              <a:t> which involves the non-consensual rubbing against another person to achieve sexual arousal. This non-consensual activity may be done discreetly without being discovered, or in circumstances where the victim cannot respond, typically in a </a:t>
            </a:r>
            <a:r>
              <a:rPr lang="en-US" smtClean="0">
                <a:hlinkClick r:id="rId3" action="ppaction://hlinkfile" tooltip="public space"/>
              </a:rPr>
              <a:t>public place</a:t>
            </a:r>
            <a:r>
              <a:rPr lang="en-US" smtClean="0"/>
              <a:t> such as a crowded train, or at a rock concert. In common speech frotteurism is called </a:t>
            </a:r>
            <a:r>
              <a:rPr lang="en-US" b="1" smtClean="0"/>
              <a:t>groping.</a:t>
            </a:r>
            <a:endParaRPr lang="en-US"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dirty="0" err="1" smtClean="0"/>
              <a:t>Urolagnia</a:t>
            </a:r>
            <a:endParaRPr lang="en-US" sz="6000" dirty="0"/>
          </a:p>
        </p:txBody>
      </p:sp>
      <p:sp>
        <p:nvSpPr>
          <p:cNvPr id="53251" name="Content Placeholder 2"/>
          <p:cNvSpPr>
            <a:spLocks noGrp="1"/>
          </p:cNvSpPr>
          <p:nvPr>
            <p:ph idx="1"/>
          </p:nvPr>
        </p:nvSpPr>
        <p:spPr/>
        <p:txBody>
          <a:bodyPr/>
          <a:lstStyle/>
          <a:p>
            <a:pPr marL="0" indent="0">
              <a:buFont typeface="Wingdings" pitchFamily="2" charset="2"/>
              <a:buNone/>
            </a:pPr>
            <a:r>
              <a:rPr lang="en-US" b="1" smtClean="0"/>
              <a:t>Urolagnia </a:t>
            </a:r>
            <a:r>
              <a:rPr lang="en-US" smtClean="0"/>
              <a:t>(also </a:t>
            </a:r>
            <a:r>
              <a:rPr lang="en-US" b="1" smtClean="0"/>
              <a:t>urophilia </a:t>
            </a:r>
            <a:r>
              <a:rPr lang="en-US" smtClean="0"/>
              <a:t>, </a:t>
            </a:r>
            <a:r>
              <a:rPr lang="en-US" b="1" smtClean="0"/>
              <a:t>undinism </a:t>
            </a:r>
            <a:r>
              <a:rPr lang="en-US" smtClean="0"/>
              <a:t>) is a </a:t>
            </a:r>
            <a:r>
              <a:rPr lang="en-US" smtClean="0">
                <a:hlinkClick r:id="rId2" action="ppaction://hlinkfile" tooltip="sexual activity"/>
              </a:rPr>
              <a:t>sexual activity</a:t>
            </a:r>
            <a:r>
              <a:rPr lang="en-US" smtClean="0"/>
              <a:t> in which participants derive sexual pleasure from </a:t>
            </a:r>
            <a:r>
              <a:rPr lang="en-US" smtClean="0">
                <a:hlinkClick r:id="rId3" action="ppaction://hlinkfile" tooltip="urine"/>
              </a:rPr>
              <a:t>urine</a:t>
            </a:r>
            <a:r>
              <a:rPr lang="en-US" smtClean="0"/>
              <a:t> and/or </a:t>
            </a:r>
            <a:r>
              <a:rPr lang="en-US" smtClean="0">
                <a:hlinkClick r:id="rId4" action="ppaction://hlinkfile" tooltip="urination"/>
              </a:rPr>
              <a:t>urination</a:t>
            </a:r>
            <a:r>
              <a:rPr lang="en-US" smtClean="0"/>
              <a:t>. Those who enjoy urolagnia may enjoy urinating on another person or persons, or being urinated upon.</a:t>
            </a:r>
          </a:p>
          <a:p>
            <a:pPr marL="0" indent="0">
              <a:buFont typeface="Wingdings" pitchFamily="2" charset="2"/>
              <a:buNone/>
            </a:pPr>
            <a:endParaRPr lang="en-US"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dirty="0" err="1"/>
              <a:t>Piquerism</a:t>
            </a:r>
            <a:endParaRPr lang="en-US" sz="6000" dirty="0"/>
          </a:p>
        </p:txBody>
      </p:sp>
      <p:sp>
        <p:nvSpPr>
          <p:cNvPr id="54275" name="Content Placeholder 2"/>
          <p:cNvSpPr>
            <a:spLocks noGrp="1"/>
          </p:cNvSpPr>
          <p:nvPr>
            <p:ph idx="1"/>
          </p:nvPr>
        </p:nvSpPr>
        <p:spPr/>
        <p:txBody>
          <a:bodyPr/>
          <a:lstStyle/>
          <a:p>
            <a:pPr marL="0" indent="0">
              <a:buFont typeface="Wingdings" pitchFamily="2" charset="2"/>
              <a:buNone/>
            </a:pPr>
            <a:r>
              <a:rPr lang="en-US" b="1" smtClean="0"/>
              <a:t>Piquerism </a:t>
            </a:r>
            <a:r>
              <a:rPr lang="en-US" smtClean="0"/>
              <a:t>or </a:t>
            </a:r>
            <a:r>
              <a:rPr lang="en-US" b="1" smtClean="0"/>
              <a:t>picquerism </a:t>
            </a:r>
            <a:r>
              <a:rPr lang="en-US" smtClean="0"/>
              <a:t>(from the French </a:t>
            </a:r>
            <a:r>
              <a:rPr lang="en-US" i="1" smtClean="0"/>
              <a:t>piquer </a:t>
            </a:r>
            <a:r>
              <a:rPr lang="en-US" smtClean="0"/>
              <a:t>- "to prick") is a </a:t>
            </a:r>
            <a:r>
              <a:rPr lang="en-US" smtClean="0">
                <a:hlinkClick r:id="rId2" action="ppaction://hlinkfile" tooltip="paraphilia"/>
              </a:rPr>
              <a:t>paraphilia</a:t>
            </a:r>
            <a:r>
              <a:rPr lang="en-US" smtClean="0"/>
              <a:t> and form of </a:t>
            </a:r>
            <a:r>
              <a:rPr lang="en-US" smtClean="0">
                <a:hlinkClick r:id="rId3" action="ppaction://hlinkfile" tooltip="sadomasochism"/>
              </a:rPr>
              <a:t>sadomasochism</a:t>
            </a:r>
            <a:r>
              <a:rPr lang="en-US" smtClean="0"/>
              <a:t> in which one finds sexual gratification through penetration of another person, most commonly by stabbing or cutting the body with sharp objects. The most frequently targeted areas of the body are the breasts, buttocks, or groin. </a:t>
            </a:r>
          </a:p>
          <a:p>
            <a:pPr marL="0" indent="0">
              <a:buFont typeface="Wingdings" pitchFamily="2" charset="2"/>
              <a:buNone/>
            </a:pPr>
            <a:endParaRPr lang="en-US"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Rape Sex Comparison Questions</a:t>
            </a:r>
            <a:endParaRPr lang="en-US" dirty="0"/>
          </a:p>
        </p:txBody>
      </p:sp>
      <p:sp>
        <p:nvSpPr>
          <p:cNvPr id="55299" name="Content Placeholder 2"/>
          <p:cNvSpPr>
            <a:spLocks noGrp="1"/>
          </p:cNvSpPr>
          <p:nvPr>
            <p:ph idx="1"/>
          </p:nvPr>
        </p:nvSpPr>
        <p:spPr/>
        <p:txBody>
          <a:bodyPr/>
          <a:lstStyle/>
          <a:p>
            <a:pPr marL="0" indent="0">
              <a:buFont typeface="Wingdings" pitchFamily="2" charset="2"/>
              <a:buNone/>
            </a:pPr>
            <a:r>
              <a:rPr lang="en-US" smtClean="0"/>
              <a:t>…, did you ever engage in an unnatural/abnormal sexual act?</a:t>
            </a:r>
          </a:p>
          <a:p>
            <a:pPr marL="0" indent="0">
              <a:buFont typeface="Wingdings" pitchFamily="2" charset="2"/>
              <a:buNone/>
            </a:pPr>
            <a:r>
              <a:rPr lang="en-US" smtClean="0"/>
              <a:t>…, did you ever perform an unnatural/abnormal sexual act?</a:t>
            </a:r>
          </a:p>
          <a:p>
            <a:pPr marL="0" indent="0">
              <a:buFont typeface="Wingdings" pitchFamily="2" charset="2"/>
              <a:buNone/>
            </a:pPr>
            <a:r>
              <a:rPr lang="en-US" smtClean="0"/>
              <a:t>…, did you ever perform an unnatural/abnormal sexual act you would be ashamed of?</a:t>
            </a:r>
          </a:p>
          <a:p>
            <a:pPr marL="0" indent="0">
              <a:buFont typeface="Wingdings" pitchFamily="2" charset="2"/>
              <a:buNone/>
            </a:pPr>
            <a:endParaRPr lang="en-US"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Rape Sex Comparison Questions</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 did you ever engage in a sexual act you would be ashamed to tell your parents about?</a:t>
            </a:r>
          </a:p>
          <a:p>
            <a:pPr marL="0" indent="0">
              <a:buFont typeface="Wingdings" pitchFamily="2" charset="2"/>
              <a:buNone/>
              <a:defRPr/>
            </a:pPr>
            <a:r>
              <a:rPr lang="en-US" dirty="0" smtClean="0"/>
              <a:t>…, did you ever tell a lie about your sexual activities?</a:t>
            </a:r>
          </a:p>
          <a:p>
            <a:pPr marL="0" indent="0">
              <a:buFont typeface="Wingdings" pitchFamily="2" charset="2"/>
              <a:buNone/>
              <a:defRPr/>
            </a:pPr>
            <a:r>
              <a:rPr lang="en-US" dirty="0" smtClean="0"/>
              <a:t>…, did you ever tell a lie about your sexual performance? </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Rape Sex Comparison Questions</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 have you ever fantasized about committing an unnatural sex act?</a:t>
            </a:r>
          </a:p>
          <a:p>
            <a:pPr marL="0" indent="0">
              <a:buFont typeface="Wingdings" pitchFamily="2" charset="2"/>
              <a:buNone/>
              <a:defRPr/>
            </a:pPr>
            <a:r>
              <a:rPr lang="en-US" dirty="0" smtClean="0"/>
              <a:t>…, did you ever force your sexual desires on anyone?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r>
              <a:rPr lang="en-US" sz="4000" smtClean="0">
                <a:effectLst/>
              </a:rPr>
              <a:t>REVIEW OF CASE FACTS</a:t>
            </a:r>
          </a:p>
        </p:txBody>
      </p:sp>
      <p:sp>
        <p:nvSpPr>
          <p:cNvPr id="58371" name="Rectangle 3"/>
          <p:cNvSpPr>
            <a:spLocks noGrp="1" noChangeArrowheads="1"/>
          </p:cNvSpPr>
          <p:nvPr>
            <p:ph type="body" idx="1"/>
          </p:nvPr>
        </p:nvSpPr>
        <p:spPr>
          <a:xfrm>
            <a:off x="457200" y="1787525"/>
            <a:ext cx="8229600" cy="4338638"/>
          </a:xfrm>
        </p:spPr>
        <p:txBody>
          <a:bodyPr/>
          <a:lstStyle/>
          <a:p>
            <a:pPr marL="0" indent="0" eaLnBrk="1" hangingPunct="1">
              <a:buFont typeface="Wingdings" pitchFamily="2" charset="2"/>
              <a:buNone/>
            </a:pPr>
            <a:r>
              <a:rPr lang="en-US" sz="3600" b="1" smtClean="0">
                <a:latin typeface="Garamond" pitchFamily="18" charset="0"/>
              </a:rPr>
              <a:t>Interview case agent – why?</a:t>
            </a:r>
          </a:p>
          <a:p>
            <a:pPr marL="0" indent="0" eaLnBrk="1" hangingPunct="1">
              <a:buFont typeface="Wingdings" pitchFamily="2" charset="2"/>
              <a:buNone/>
            </a:pPr>
            <a:r>
              <a:rPr lang="en-US" sz="3600" b="1" smtClean="0">
                <a:latin typeface="Garamond" pitchFamily="18" charset="0"/>
              </a:rPr>
              <a:t>Review agent’s case notes</a:t>
            </a:r>
          </a:p>
          <a:p>
            <a:pPr marL="0" indent="0" eaLnBrk="1" hangingPunct="1">
              <a:buFont typeface="Wingdings" pitchFamily="2" charset="2"/>
              <a:buNone/>
            </a:pPr>
            <a:r>
              <a:rPr lang="en-US" sz="3600" b="1" smtClean="0">
                <a:latin typeface="Garamond" pitchFamily="18" charset="0"/>
              </a:rPr>
              <a:t>Review subject statement(s)</a:t>
            </a:r>
          </a:p>
          <a:p>
            <a:pPr marL="0" indent="0" eaLnBrk="1" hangingPunct="1">
              <a:buFont typeface="Wingdings" pitchFamily="2" charset="2"/>
              <a:buNone/>
            </a:pPr>
            <a:r>
              <a:rPr lang="en-US" sz="3600" b="1" smtClean="0">
                <a:latin typeface="Garamond" pitchFamily="18" charset="0"/>
              </a:rPr>
              <a:t>Review victim statement(s)</a:t>
            </a:r>
          </a:p>
          <a:p>
            <a:pPr marL="0" indent="0" eaLnBrk="1" hangingPunct="1">
              <a:buFont typeface="Wingdings" pitchFamily="2" charset="2"/>
              <a:buNone/>
            </a:pPr>
            <a:r>
              <a:rPr lang="en-US" sz="3600" b="1" smtClean="0">
                <a:latin typeface="Garamond" pitchFamily="18" charset="0"/>
              </a:rPr>
              <a:t>Review witness statements</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UCMJ, Article 120</a:t>
            </a:r>
            <a:endParaRPr lang="en-US" dirty="0"/>
          </a:p>
        </p:txBody>
      </p:sp>
      <p:sp>
        <p:nvSpPr>
          <p:cNvPr id="13315" name="Content Placeholder 2"/>
          <p:cNvSpPr>
            <a:spLocks noGrp="1"/>
          </p:cNvSpPr>
          <p:nvPr>
            <p:ph idx="1"/>
          </p:nvPr>
        </p:nvSpPr>
        <p:spPr/>
        <p:txBody>
          <a:bodyPr/>
          <a:lstStyle/>
          <a:p>
            <a:pPr marL="0" indent="0">
              <a:buFont typeface="Wingdings" pitchFamily="2" charset="2"/>
              <a:buNone/>
              <a:defRPr/>
            </a:pPr>
            <a:r>
              <a:rPr lang="en-US" b="1" dirty="0" smtClean="0"/>
              <a:t>Rape </a:t>
            </a:r>
            <a:r>
              <a:rPr lang="en-US" b="1" i="1" dirty="0" smtClean="0"/>
              <a:t>By using force: </a:t>
            </a:r>
            <a:r>
              <a:rPr lang="en-US" b="1" dirty="0" smtClean="0"/>
              <a:t>That the accused caused another person, who is of any age, to engage in a sexual act by using force against that other person. </a:t>
            </a:r>
          </a:p>
          <a:p>
            <a:pPr>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r>
              <a:rPr lang="en-US" smtClean="0">
                <a:effectLst/>
              </a:rPr>
              <a:t>RAPPORT</a:t>
            </a:r>
          </a:p>
        </p:txBody>
      </p:sp>
      <p:sp>
        <p:nvSpPr>
          <p:cNvPr id="43011" name="Rectangle 3"/>
          <p:cNvSpPr>
            <a:spLocks noGrp="1" noChangeArrowheads="1"/>
          </p:cNvSpPr>
          <p:nvPr>
            <p:ph type="body" idx="1"/>
          </p:nvPr>
        </p:nvSpPr>
        <p:spPr>
          <a:xfrm>
            <a:off x="457200" y="1873250"/>
            <a:ext cx="8229600" cy="4252913"/>
          </a:xfrm>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Must have it!!! No rapport, no confession; people do not confess to those they do not like.</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They know that society will judge them harshly, so you may be the first to show compassion….goes a long way</a:t>
            </a:r>
            <a:r>
              <a:rPr lang="en-US" b="1" dirty="0" smtClean="0">
                <a:solidFill>
                  <a:schemeClr val="tx2"/>
                </a:solidFill>
              </a:rPr>
              <a:t>.</a:t>
            </a:r>
          </a:p>
          <a:p>
            <a:pPr eaLnBrk="1" hangingPunct="1">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r>
              <a:rPr lang="en-US" smtClean="0">
                <a:effectLst/>
              </a:rPr>
              <a:t>THEMES</a:t>
            </a:r>
          </a:p>
        </p:txBody>
      </p:sp>
      <p:sp>
        <p:nvSpPr>
          <p:cNvPr id="248835" name="Rectangle 3"/>
          <p:cNvSpPr>
            <a:spLocks noGrp="1" noChangeArrowheads="1"/>
          </p:cNvSpPr>
          <p:nvPr>
            <p:ph type="body" idx="1"/>
          </p:nvPr>
        </p:nvSpPr>
        <p:spPr>
          <a:xfrm>
            <a:off x="457200" y="1957388"/>
            <a:ext cx="8229600" cy="4168775"/>
          </a:xfrm>
        </p:spPr>
        <p:txBody>
          <a:bodyPr/>
          <a:lstStyle/>
          <a:p>
            <a:pPr marL="0" indent="0">
              <a:spcBef>
                <a:spcPct val="0"/>
              </a:spcBef>
              <a:buFont typeface="Wingdings" pitchFamily="2" charset="2"/>
              <a:buNone/>
              <a:defRPr/>
            </a:pPr>
            <a:r>
              <a:rPr lang="en-US" sz="3600" b="1" dirty="0" smtClean="0">
                <a:solidFill>
                  <a:schemeClr val="tx2"/>
                </a:solidFill>
                <a:latin typeface="Garamond" pitchFamily="18" charset="0"/>
              </a:rPr>
              <a:t>Understand- how they feel and the situation they are in, you don’t have to agree with it;</a:t>
            </a:r>
          </a:p>
          <a:p>
            <a:pPr>
              <a:spcBef>
                <a:spcPct val="0"/>
              </a:spcBef>
              <a:defRPr/>
            </a:pPr>
            <a:endParaRPr lang="en-US" sz="3600" b="1" dirty="0" smtClean="0">
              <a:solidFill>
                <a:schemeClr val="tx2"/>
              </a:solidFill>
              <a:latin typeface="Garamond" pitchFamily="18" charset="0"/>
            </a:endParaRPr>
          </a:p>
          <a:p>
            <a:pPr marL="0" indent="0">
              <a:spcBef>
                <a:spcPct val="0"/>
              </a:spcBef>
              <a:buFont typeface="Wingdings" pitchFamily="2" charset="2"/>
              <a:buNone/>
              <a:defRPr/>
            </a:pPr>
            <a:r>
              <a:rPr lang="en-US" sz="3600" b="1" dirty="0" smtClean="0">
                <a:solidFill>
                  <a:schemeClr val="tx2"/>
                </a:solidFill>
                <a:latin typeface="Garamond" pitchFamily="18" charset="0"/>
              </a:rPr>
              <a:t>Minimize - downplay subject’s actions.</a:t>
            </a:r>
          </a:p>
          <a:p>
            <a:pPr marL="0" indent="0">
              <a:spcBef>
                <a:spcPct val="0"/>
              </a:spcBef>
              <a:buFont typeface="Wingdings" pitchFamily="2" charset="2"/>
              <a:buNone/>
              <a:defRPr/>
            </a:pPr>
            <a:r>
              <a:rPr lang="en-US" sz="3600" b="1" dirty="0" smtClean="0">
                <a:solidFill>
                  <a:schemeClr val="tx2"/>
                </a:solidFill>
                <a:latin typeface="Garamond" pitchFamily="18" charset="0"/>
              </a:rPr>
              <a:t>Rationalize</a:t>
            </a:r>
          </a:p>
          <a:p>
            <a:pPr marL="0" indent="0">
              <a:spcBef>
                <a:spcPct val="0"/>
              </a:spcBef>
              <a:buFont typeface="Wingdings" pitchFamily="2" charset="2"/>
              <a:buNone/>
              <a:defRPr/>
            </a:pPr>
            <a:r>
              <a:rPr lang="en-US" sz="3600" b="1" dirty="0" smtClean="0">
                <a:solidFill>
                  <a:schemeClr val="tx2"/>
                </a:solidFill>
                <a:latin typeface="Garamond" pitchFamily="18" charset="0"/>
              </a:rPr>
              <a:t>Project</a:t>
            </a:r>
          </a:p>
          <a:p>
            <a:pPr eaLnBrk="1" hangingPunct="1">
              <a:defRPr/>
            </a:pPr>
            <a:endParaRPr lang="en-US" sz="3600" b="1" dirty="0"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883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883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8835">
                                            <p:txEl>
                                              <p:pRg st="2" end="2"/>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883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8835">
                                            <p:txEl>
                                              <p:pRg st="3" end="3"/>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883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48835">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457200" y="152400"/>
            <a:ext cx="8229600" cy="685800"/>
          </a:xfrm>
        </p:spPr>
        <p:txBody>
          <a:bodyPr/>
          <a:lstStyle/>
          <a:p>
            <a:pPr eaLnBrk="1" hangingPunct="1"/>
            <a:r>
              <a:rPr lang="en-US" sz="4000" smtClean="0">
                <a:effectLst/>
              </a:rPr>
              <a:t>THEMES</a:t>
            </a:r>
          </a:p>
        </p:txBody>
      </p:sp>
      <p:sp>
        <p:nvSpPr>
          <p:cNvPr id="205827" name="Rectangle 3"/>
          <p:cNvSpPr>
            <a:spLocks noGrp="1" noChangeArrowheads="1"/>
          </p:cNvSpPr>
          <p:nvPr>
            <p:ph type="body" idx="1"/>
          </p:nvPr>
        </p:nvSpPr>
        <p:spPr>
          <a:xfrm>
            <a:off x="685800" y="990600"/>
            <a:ext cx="7772400" cy="51054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Victim not being totally truthful;</a:t>
            </a:r>
          </a:p>
          <a:p>
            <a:pPr marL="0" indent="0" eaLnBrk="1" hangingPunct="1">
              <a:lnSpc>
                <a:spcPct val="90000"/>
              </a:lnSpc>
              <a:buFont typeface="Wingdings" pitchFamily="2" charset="2"/>
              <a:buNone/>
              <a:defRPr/>
            </a:pPr>
            <a:r>
              <a:rPr lang="en-US" sz="3600" b="1" dirty="0" smtClean="0">
                <a:latin typeface="Garamond" pitchFamily="18" charset="0"/>
              </a:rPr>
              <a:t>Exaggerate amount of force used;</a:t>
            </a:r>
          </a:p>
          <a:p>
            <a:pPr marL="0" indent="0" eaLnBrk="1" hangingPunct="1">
              <a:lnSpc>
                <a:spcPct val="90000"/>
              </a:lnSpc>
              <a:buFont typeface="Wingdings" pitchFamily="2" charset="2"/>
              <a:buNone/>
              <a:defRPr/>
            </a:pPr>
            <a:r>
              <a:rPr lang="en-US" sz="3600" b="1" dirty="0" smtClean="0">
                <a:latin typeface="Garamond" pitchFamily="18" charset="0"/>
              </a:rPr>
              <a:t>Blame alcohol/drugs (Diminished capacity).</a:t>
            </a:r>
          </a:p>
          <a:p>
            <a:pPr marL="0" indent="0" eaLnBrk="1" hangingPunct="1">
              <a:lnSpc>
                <a:spcPct val="90000"/>
              </a:lnSpc>
              <a:buFont typeface="Wingdings" pitchFamily="2" charset="2"/>
              <a:buNone/>
              <a:defRPr/>
            </a:pPr>
            <a:r>
              <a:rPr lang="en-US" sz="3600" b="1" dirty="0" smtClean="0">
                <a:latin typeface="Garamond" pitchFamily="18" charset="0"/>
              </a:rPr>
              <a:t>She led you on….</a:t>
            </a:r>
          </a:p>
          <a:p>
            <a:pPr marL="0" indent="0" eaLnBrk="1" hangingPunct="1">
              <a:lnSpc>
                <a:spcPct val="90000"/>
              </a:lnSpc>
              <a:buFont typeface="Wingdings" pitchFamily="2" charset="2"/>
              <a:buNone/>
              <a:defRPr/>
            </a:pPr>
            <a:r>
              <a:rPr lang="en-US" sz="3600" b="1" dirty="0" smtClean="0">
                <a:latin typeface="Garamond" pitchFamily="18" charset="0"/>
              </a:rPr>
              <a:t>She wanted rough sex….</a:t>
            </a:r>
          </a:p>
          <a:p>
            <a:pPr marL="0" indent="0" eaLnBrk="1" hangingPunct="1">
              <a:lnSpc>
                <a:spcPct val="90000"/>
              </a:lnSpc>
              <a:buFont typeface="Wingdings" pitchFamily="2" charset="2"/>
              <a:buNone/>
              <a:defRPr/>
            </a:pPr>
            <a:r>
              <a:rPr lang="en-US" sz="3600" b="1" dirty="0" smtClean="0">
                <a:latin typeface="Garamond" pitchFamily="18" charset="0"/>
              </a:rPr>
              <a:t>You could have done even more…</a:t>
            </a:r>
          </a:p>
          <a:p>
            <a:pPr eaLnBrk="1" hangingPunct="1">
              <a:lnSpc>
                <a:spcPct val="90000"/>
              </a:lnSpc>
              <a:defRPr/>
            </a:pPr>
            <a:endParaRPr lang="en-US" sz="3600" b="1" dirty="0" smtClean="0">
              <a:latin typeface="Garamond" pitchFamily="18" charset="0"/>
            </a:endParaRPr>
          </a:p>
          <a:p>
            <a:pPr eaLnBrk="1" hangingPunct="1">
              <a:lnSpc>
                <a:spcPct val="90000"/>
              </a:lnSpc>
              <a:defRPr/>
            </a:pPr>
            <a:endParaRPr lang="en-US" sz="2800" b="1" dirty="0" smtClean="0"/>
          </a:p>
          <a:p>
            <a:pPr eaLnBrk="1" hangingPunct="1">
              <a:lnSpc>
                <a:spcPct val="90000"/>
              </a:lnSpc>
              <a:defRPr/>
            </a:pPr>
            <a:endParaRPr lang="en-US" sz="2800" b="1"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8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8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8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8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4" end="4"/>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82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5827">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457200" y="152400"/>
            <a:ext cx="8229600" cy="703263"/>
          </a:xfrm>
        </p:spPr>
        <p:txBody>
          <a:bodyPr/>
          <a:lstStyle/>
          <a:p>
            <a:pPr eaLnBrk="1" hangingPunct="1"/>
            <a:r>
              <a:rPr lang="en-US" sz="4000" smtClean="0">
                <a:effectLst/>
              </a:rPr>
              <a:t>THEMES</a:t>
            </a:r>
          </a:p>
        </p:txBody>
      </p:sp>
      <p:sp>
        <p:nvSpPr>
          <p:cNvPr id="249859" name="Rectangle 3"/>
          <p:cNvSpPr>
            <a:spLocks noGrp="1" noChangeArrowheads="1"/>
          </p:cNvSpPr>
          <p:nvPr>
            <p:ph type="body" idx="1"/>
          </p:nvPr>
        </p:nvSpPr>
        <p:spPr>
          <a:xfrm>
            <a:off x="685800" y="1600200"/>
            <a:ext cx="7772400" cy="4343400"/>
          </a:xfrm>
        </p:spPr>
        <p:txBody>
          <a:bodyPr/>
          <a:lstStyle/>
          <a:p>
            <a:pPr marL="0" indent="0" eaLnBrk="1" hangingPunct="1">
              <a:lnSpc>
                <a:spcPct val="90000"/>
              </a:lnSpc>
              <a:buFont typeface="Wingdings" pitchFamily="2" charset="2"/>
              <a:buNone/>
              <a:defRPr/>
            </a:pPr>
            <a:r>
              <a:rPr lang="en-US" sz="3600" b="1" dirty="0" smtClean="0">
                <a:latin typeface="Garamond" pitchFamily="18" charset="0"/>
              </a:rPr>
              <a:t>Planned vs. spontaneous;</a:t>
            </a:r>
          </a:p>
          <a:p>
            <a:pPr marL="0" indent="0" eaLnBrk="1" hangingPunct="1">
              <a:lnSpc>
                <a:spcPct val="90000"/>
              </a:lnSpc>
              <a:buFont typeface="Wingdings" pitchFamily="2" charset="2"/>
              <a:buNone/>
              <a:defRPr/>
            </a:pPr>
            <a:r>
              <a:rPr lang="en-US" sz="3600" b="1" dirty="0" smtClean="0">
                <a:latin typeface="Garamond" pitchFamily="18" charset="0"/>
              </a:rPr>
              <a:t>Mistake, didn’t want to hurt victim;</a:t>
            </a:r>
          </a:p>
          <a:p>
            <a:pPr marL="0" indent="0" eaLnBrk="1" hangingPunct="1">
              <a:lnSpc>
                <a:spcPct val="90000"/>
              </a:lnSpc>
              <a:buFont typeface="Wingdings" pitchFamily="2" charset="2"/>
              <a:buNone/>
              <a:defRPr/>
            </a:pPr>
            <a:r>
              <a:rPr lang="en-US" sz="3600" b="1" dirty="0" smtClean="0">
                <a:latin typeface="Garamond" pitchFamily="18" charset="0"/>
              </a:rPr>
              <a:t>Cares about victim, wanted to show affection;</a:t>
            </a:r>
          </a:p>
          <a:p>
            <a:pPr marL="0" indent="0" eaLnBrk="1" hangingPunct="1">
              <a:lnSpc>
                <a:spcPct val="90000"/>
              </a:lnSpc>
              <a:buFont typeface="Wingdings" pitchFamily="2" charset="2"/>
              <a:buNone/>
              <a:defRPr/>
            </a:pPr>
            <a:r>
              <a:rPr lang="en-US" sz="3600" b="1" dirty="0" smtClean="0">
                <a:latin typeface="Garamond" pitchFamily="18" charset="0"/>
              </a:rPr>
              <a:t>Others?</a:t>
            </a:r>
          </a:p>
          <a:p>
            <a:pPr eaLnBrk="1" hangingPunct="1">
              <a:lnSpc>
                <a:spcPct val="90000"/>
              </a:lnSpc>
              <a:defRPr/>
            </a:pPr>
            <a:endParaRPr lang="en-US" sz="3600" b="1" dirty="0" smtClean="0">
              <a:latin typeface="Garamond" pitchFamily="18" charset="0"/>
            </a:endParaRPr>
          </a:p>
          <a:p>
            <a:pPr eaLnBrk="1" hangingPunct="1">
              <a:lnSpc>
                <a:spcPct val="90000"/>
              </a:lnSpc>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985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985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985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9859">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a:xfrm>
            <a:off x="685800" y="609600"/>
            <a:ext cx="7772400" cy="2590800"/>
          </a:xfrm>
        </p:spPr>
        <p:txBody>
          <a:bodyPr/>
          <a:lstStyle/>
          <a:p>
            <a:pPr eaLnBrk="1" hangingPunct="1">
              <a:defRPr/>
            </a:pPr>
            <a:r>
              <a:rPr lang="en-US" sz="4800" b="0" smtClean="0"/>
              <a:t>QUESTIONS?</a:t>
            </a:r>
          </a:p>
        </p:txBody>
      </p:sp>
      <p:sp>
        <p:nvSpPr>
          <p:cNvPr id="63491" name="Rectangle 2"/>
          <p:cNvSpPr>
            <a:spLocks noGrp="1" noChangeArrowheads="1"/>
          </p:cNvSpPr>
          <p:nvPr>
            <p:ph type="body" idx="1"/>
          </p:nvPr>
        </p:nvSpPr>
        <p:spPr>
          <a:xfrm>
            <a:off x="609600" y="685800"/>
            <a:ext cx="7772400" cy="5029200"/>
          </a:xfrm>
        </p:spPr>
        <p:txBody>
          <a:bodyPr/>
          <a:lstStyle/>
          <a:p>
            <a:pPr eaLnBrk="1" hangingPunct="1">
              <a:buFont typeface="Wingdings" pitchFamily="2" charset="2"/>
              <a:buNone/>
            </a:pPr>
            <a:endParaRPr lang="en-US" sz="4000" b="1" smtClean="0">
              <a:latin typeface="Garamond" pitchFamily="18" charset="0"/>
            </a:endParaRP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14339" name="Content Placeholder 2"/>
          <p:cNvSpPr>
            <a:spLocks noGrp="1"/>
          </p:cNvSpPr>
          <p:nvPr>
            <p:ph idx="1"/>
          </p:nvPr>
        </p:nvSpPr>
        <p:spPr/>
        <p:txBody>
          <a:bodyPr/>
          <a:lstStyle/>
          <a:p>
            <a:pPr marL="0" indent="0">
              <a:buFont typeface="Wingdings" pitchFamily="2" charset="2"/>
              <a:buNone/>
            </a:pPr>
            <a:r>
              <a:rPr lang="en-US" b="1" i="1" smtClean="0"/>
              <a:t>By using threats or placing in fear: </a:t>
            </a:r>
            <a:r>
              <a:rPr lang="en-US" b="1" smtClean="0"/>
              <a:t>That the accused caused another person, who is of any age, to engage in a sexual act by threatening or placing that other person in fear that any person will be subjected to death, grievous bodily harm, or kidnapping. </a:t>
            </a:r>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15363" name="Content Placeholder 2"/>
          <p:cNvSpPr>
            <a:spLocks noGrp="1"/>
          </p:cNvSpPr>
          <p:nvPr>
            <p:ph idx="1"/>
          </p:nvPr>
        </p:nvSpPr>
        <p:spPr/>
        <p:txBody>
          <a:bodyPr/>
          <a:lstStyle/>
          <a:p>
            <a:pPr marL="0" indent="0">
              <a:buFont typeface="Wingdings" pitchFamily="2" charset="2"/>
              <a:buNone/>
              <a:defRPr/>
            </a:pPr>
            <a:r>
              <a:rPr lang="en-US" b="1" i="1" dirty="0" smtClean="0"/>
              <a:t>By rendering another unconscious:</a:t>
            </a:r>
            <a:r>
              <a:rPr lang="en-US" b="1" dirty="0" smtClean="0"/>
              <a:t> That the accused caused another person, who is of any age, to engage in a sexual act by rendering that other person unconscious. </a:t>
            </a:r>
          </a:p>
          <a:p>
            <a:pPr>
              <a:defRPr/>
            </a:pPr>
            <a:endParaRPr lang="en-US"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a:xfrm>
            <a:off x="457200" y="152400"/>
            <a:ext cx="8229600" cy="990600"/>
          </a:xfrm>
        </p:spPr>
        <p:txBody>
          <a:bodyPr/>
          <a:lstStyle/>
          <a:p>
            <a:pPr marL="762000" indent="-762000" eaLnBrk="1" hangingPunct="1">
              <a:defRPr/>
            </a:pPr>
            <a:r>
              <a:rPr lang="en-US" sz="4000" b="0" smtClean="0"/>
              <a:t> </a:t>
            </a:r>
            <a:r>
              <a:rPr lang="en-US" sz="3600" smtClean="0">
                <a:effectLst/>
              </a:rPr>
              <a:t>STATISTICAL INFORMATION</a:t>
            </a:r>
            <a:r>
              <a:rPr lang="en-US" sz="4000" smtClean="0">
                <a:effectLst/>
              </a:rPr>
              <a:t/>
            </a:r>
            <a:br>
              <a:rPr lang="en-US" sz="4000" smtClean="0">
                <a:effectLst/>
              </a:rPr>
            </a:br>
            <a:r>
              <a:rPr lang="en-US" sz="4000" smtClean="0">
                <a:effectLst/>
              </a:rPr>
              <a:t> </a:t>
            </a:r>
            <a:r>
              <a:rPr lang="en-US" sz="3200" smtClean="0">
                <a:hlinkClick r:id="rId2"/>
              </a:rPr>
              <a:t>[DOJ-FBI]</a:t>
            </a:r>
            <a:endParaRPr lang="en-US" sz="3200" smtClean="0"/>
          </a:p>
        </p:txBody>
      </p:sp>
      <p:sp>
        <p:nvSpPr>
          <p:cNvPr id="16387" name="Rectangle 5"/>
          <p:cNvSpPr>
            <a:spLocks noGrp="1" noChangeArrowheads="1"/>
          </p:cNvSpPr>
          <p:nvPr>
            <p:ph type="body" sz="half" idx="1"/>
          </p:nvPr>
        </p:nvSpPr>
        <p:spPr>
          <a:xfrm>
            <a:off x="0" y="1295400"/>
            <a:ext cx="8915400" cy="5562600"/>
          </a:xfrm>
        </p:spPr>
        <p:txBody>
          <a:bodyPr/>
          <a:lstStyle/>
          <a:p>
            <a:pPr eaLnBrk="1" hangingPunct="1">
              <a:lnSpc>
                <a:spcPct val="90000"/>
              </a:lnSpc>
              <a:defRPr/>
            </a:pPr>
            <a:endParaRPr lang="en-US" sz="1600" b="1" dirty="0" smtClean="0"/>
          </a:p>
          <a:p>
            <a:pPr marL="0" indent="0" eaLnBrk="1" hangingPunct="1">
              <a:lnSpc>
                <a:spcPct val="90000"/>
              </a:lnSpc>
              <a:buFont typeface="Wingdings" pitchFamily="2" charset="2"/>
              <a:buNone/>
              <a:defRPr/>
            </a:pPr>
            <a:r>
              <a:rPr lang="en-US" b="1" dirty="0" smtClean="0"/>
              <a:t>Every 2 minutes someone is sexually assaulted.</a:t>
            </a:r>
          </a:p>
          <a:p>
            <a:pPr marL="0" indent="0" eaLnBrk="1" hangingPunct="1">
              <a:lnSpc>
                <a:spcPct val="90000"/>
              </a:lnSpc>
              <a:buFont typeface="Wingdings" pitchFamily="2" charset="2"/>
              <a:buNone/>
              <a:defRPr/>
            </a:pPr>
            <a:r>
              <a:rPr lang="en-US" b="1" dirty="0" smtClean="0"/>
              <a:t>2007: 248,300 victims of rape, attempted rape or sexual assault (13 and older).    </a:t>
            </a:r>
          </a:p>
          <a:p>
            <a:pPr marL="0" indent="0" eaLnBrk="1" hangingPunct="1">
              <a:lnSpc>
                <a:spcPct val="90000"/>
              </a:lnSpc>
              <a:buFont typeface="Wingdings" pitchFamily="2" charset="2"/>
              <a:buNone/>
              <a:defRPr/>
            </a:pPr>
            <a:r>
              <a:rPr lang="en-US" b="1" dirty="0" smtClean="0"/>
              <a:t>2007:  0.6 rapes per 1000 </a:t>
            </a:r>
          </a:p>
          <a:p>
            <a:pPr marL="0" indent="0" eaLnBrk="1" hangingPunct="1">
              <a:lnSpc>
                <a:spcPct val="90000"/>
              </a:lnSpc>
              <a:buFont typeface="Wingdings" pitchFamily="2" charset="2"/>
              <a:buNone/>
              <a:defRPr/>
            </a:pPr>
            <a:r>
              <a:rPr lang="en-US" b="1" dirty="0" smtClean="0"/>
              <a:t>Estimated 15% of victims are under age 12.</a:t>
            </a:r>
          </a:p>
          <a:p>
            <a:pPr lvl="1" eaLnBrk="1" hangingPunct="1">
              <a:lnSpc>
                <a:spcPct val="90000"/>
              </a:lnSpc>
              <a:buFont typeface="Wingdings" pitchFamily="2" charset="2"/>
              <a:buNone/>
              <a:defRPr/>
            </a:pPr>
            <a:endParaRPr lang="en-US" sz="2400" b="1" i="1" dirty="0" smtClean="0"/>
          </a:p>
          <a:p>
            <a:pPr eaLnBrk="1" hangingPunct="1">
              <a:lnSpc>
                <a:spcPct val="90000"/>
              </a:lnSpc>
              <a:buFont typeface="Wingdings" pitchFamily="2" charset="2"/>
              <a:buNone/>
              <a:defRPr/>
            </a:pPr>
            <a:r>
              <a:rPr lang="en-US" sz="1200" b="1" dirty="0" smtClean="0"/>
              <a:t> </a:t>
            </a:r>
          </a:p>
          <a:p>
            <a:pPr eaLnBrk="1" hangingPunct="1">
              <a:lnSpc>
                <a:spcPct val="90000"/>
              </a:lnSpc>
              <a:buFont typeface="Wingdings" pitchFamily="2" charset="2"/>
              <a:buNone/>
              <a:defRPr/>
            </a:pPr>
            <a:endParaRPr lang="en-US" sz="1200" b="1" dirty="0" smtClean="0"/>
          </a:p>
          <a:p>
            <a:pPr eaLnBrk="1" hangingPunct="1">
              <a:lnSpc>
                <a:spcPct val="90000"/>
              </a:lnSpc>
              <a:defRPr/>
            </a:pPr>
            <a:endParaRPr lang="en-US" sz="800" b="1" dirty="0" smtClean="0"/>
          </a:p>
          <a:p>
            <a:pPr eaLnBrk="1" hangingPunct="1">
              <a:lnSpc>
                <a:spcPct val="90000"/>
              </a:lnSpc>
              <a:defRPr/>
            </a:pPr>
            <a:endParaRPr lang="en-US" sz="900" b="1"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228600" y="457200"/>
            <a:ext cx="8610600" cy="685800"/>
          </a:xfrm>
        </p:spPr>
        <p:txBody>
          <a:bodyPr/>
          <a:lstStyle/>
          <a:p>
            <a:pPr eaLnBrk="1" hangingPunct="1"/>
            <a:r>
              <a:rPr lang="en-US" smtClean="0">
                <a:effectLst/>
              </a:rPr>
              <a:t>STATISTICAL INFORMATION</a:t>
            </a:r>
          </a:p>
        </p:txBody>
      </p:sp>
      <p:sp>
        <p:nvSpPr>
          <p:cNvPr id="17411" name="Rectangle 3"/>
          <p:cNvSpPr>
            <a:spLocks noGrp="1" noChangeArrowheads="1"/>
          </p:cNvSpPr>
          <p:nvPr>
            <p:ph type="body" idx="1"/>
          </p:nvPr>
        </p:nvSpPr>
        <p:spPr>
          <a:xfrm>
            <a:off x="457200" y="1676400"/>
            <a:ext cx="8001000" cy="4419600"/>
          </a:xfrm>
        </p:spPr>
        <p:txBody>
          <a:bodyPr/>
          <a:lstStyle/>
          <a:p>
            <a:pPr marL="0" indent="0" eaLnBrk="1" hangingPunct="1">
              <a:buFont typeface="Wingdings" pitchFamily="2" charset="2"/>
              <a:buNone/>
              <a:defRPr/>
            </a:pPr>
            <a:r>
              <a:rPr lang="en-US" sz="3600" b="1" dirty="0" err="1" smtClean="0">
                <a:latin typeface="Garamond" pitchFamily="18" charset="0"/>
              </a:rPr>
              <a:t>Approx</a:t>
            </a:r>
            <a:r>
              <a:rPr lang="en-US" sz="3600" b="1" dirty="0" smtClean="0">
                <a:latin typeface="Garamond" pitchFamily="18" charset="0"/>
              </a:rPr>
              <a:t> 7 in 10 rape victims knew their  assailant. </a:t>
            </a:r>
            <a:r>
              <a:rPr lang="en-US" sz="2000" b="1" dirty="0" smtClean="0">
                <a:latin typeface="Garamond" pitchFamily="18" charset="0"/>
                <a:hlinkClick r:id="rId2"/>
              </a:rPr>
              <a:t>[BOJS, 1973-2008, Violent Crime Trends.]</a:t>
            </a:r>
            <a:endParaRPr lang="en-US" sz="2000" b="1" dirty="0" smtClean="0">
              <a:latin typeface="Garamond" pitchFamily="18" charset="0"/>
            </a:endParaRPr>
          </a:p>
          <a:p>
            <a:pPr marL="0" indent="0" eaLnBrk="1" hangingPunct="1">
              <a:buFont typeface="Wingdings" pitchFamily="2" charset="2"/>
              <a:buNone/>
              <a:defRPr/>
            </a:pPr>
            <a:r>
              <a:rPr lang="en-US" sz="3600" b="1" dirty="0" smtClean="0">
                <a:latin typeface="Garamond" pitchFamily="18" charset="0"/>
              </a:rPr>
              <a:t>38% raped by friend / acquaintance; 73% by non-stranger; 28% by an intimate; 7% by relative; 4% - relationship unknown. </a:t>
            </a:r>
            <a:r>
              <a:rPr lang="en-US" sz="2000" b="1" dirty="0" smtClean="0">
                <a:latin typeface="Garamond" pitchFamily="18" charset="0"/>
                <a:hlinkClick r:id="rId2"/>
              </a:rPr>
              <a:t>[BOJS, 1973-2008, Violent Crime Trends.]</a:t>
            </a:r>
            <a:endParaRPr lang="en-US" sz="2000" b="1" dirty="0" smtClean="0">
              <a:latin typeface="Garamond" pitchFamily="18" charset="0"/>
            </a:endParaRPr>
          </a:p>
          <a:p>
            <a:pPr eaLnBrk="1" hangingPunct="1">
              <a:defRPr/>
            </a:pPr>
            <a:endParaRPr lang="en-US" sz="3600" b="1" dirty="0" smtClean="0">
              <a:latin typeface="Garamond" pitchFamily="18" charset="0"/>
            </a:endParaRPr>
          </a:p>
          <a:p>
            <a:pPr eaLnBrk="1" hangingPunct="1">
              <a:defRPr/>
            </a:pPr>
            <a:endParaRPr lang="en-US" sz="1600" b="1" dirty="0" smtClean="0"/>
          </a:p>
        </p:txBody>
      </p:sp>
      <p:sp>
        <p:nvSpPr>
          <p:cNvPr id="4" name="Date Placeholder 3"/>
          <p:cNvSpPr>
            <a:spLocks noGrp="1"/>
          </p:cNvSpPr>
          <p:nvPr>
            <p:ph type="dt" sz="quarter" idx="10"/>
          </p:nvPr>
        </p:nvSpPr>
        <p:spPr/>
        <p:txBody>
          <a:bodyPr/>
          <a:lstStyle/>
          <a:p>
            <a:pPr>
              <a:defRPr/>
            </a:pPr>
            <a:r>
              <a:rPr lang="en-US" smtClean="0"/>
              <a:t>Oct 13</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oDPI">
  <a:themeElements>
    <a:clrScheme name="DoDPI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oDPI">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oDPI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oDPI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oDPI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oDPI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oDPI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oDPI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oDPI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oDPI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oDPI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oDPI Bar">
  <a:themeElements>
    <a:clrScheme name="DoDPI Bar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oDPI Bar">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oDPI Bar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oDPI Bar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oDPI Bar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oDPI Bar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oDPI Bar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oDPI Bar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oDPI Bar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oDPI Bar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oDPI Bar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oDPI Chapter">
  <a:themeElements>
    <a:clrScheme name="DoDPI Chapter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oDPI Chapter">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oDPI Chapter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oDPI Chapter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oDPI Chapter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oDPI Chapter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oDPI Chapter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oDPI Chapter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oDPI Chapter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oDPI Chapter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oDPI Chapter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ACA">
  <a:themeElements>
    <a:clrScheme name="DAC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ACA">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Pct val="70000"/>
          <a:buFont typeface="Wingdings" pitchFamily="2" charset="2"/>
          <a:buAutoNum type="arabicPeriod" startAt="2"/>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AC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ACA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ACA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ACA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ACA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ACA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ACA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ACA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ACA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DoDPI</Template>
  <TotalTime>6009</TotalTime>
  <Words>2059</Words>
  <Application>Microsoft Office PowerPoint</Application>
  <PresentationFormat>On-screen Show (4:3)</PresentationFormat>
  <Paragraphs>286</Paragraphs>
  <Slides>54</Slides>
  <Notes>0</Notes>
  <HiddenSlides>0</HiddenSlides>
  <MMClips>0</MMClips>
  <ScaleCrop>false</ScaleCrop>
  <HeadingPairs>
    <vt:vector size="4" baseType="variant">
      <vt:variant>
        <vt:lpstr>Theme</vt:lpstr>
      </vt:variant>
      <vt:variant>
        <vt:i4>4</vt:i4>
      </vt:variant>
      <vt:variant>
        <vt:lpstr>Slide Titles</vt:lpstr>
      </vt:variant>
      <vt:variant>
        <vt:i4>54</vt:i4>
      </vt:variant>
    </vt:vector>
  </HeadingPairs>
  <TitlesOfParts>
    <vt:vector size="58" baseType="lpstr">
      <vt:lpstr>DoDPI</vt:lpstr>
      <vt:lpstr>DoDPI Bar</vt:lpstr>
      <vt:lpstr>DoDPI Chapter</vt:lpstr>
      <vt:lpstr>DACA</vt:lpstr>
      <vt:lpstr>Pretest Interview</vt:lpstr>
      <vt:lpstr>Rape Definition</vt:lpstr>
      <vt:lpstr>18 USC 2241</vt:lpstr>
      <vt:lpstr>PowerPoint Presentation</vt:lpstr>
      <vt:lpstr>UCMJ, Article 120</vt:lpstr>
      <vt:lpstr>PowerPoint Presentation</vt:lpstr>
      <vt:lpstr>PowerPoint Presentation</vt:lpstr>
      <vt:lpstr> STATISTICAL INFORMATION  [DOJ-FBI]</vt:lpstr>
      <vt:lpstr>STATISTICAL INFORMATION</vt:lpstr>
      <vt:lpstr>STATISTICAL INFORMATION</vt:lpstr>
      <vt:lpstr>STATISTICAL INFORMATION</vt:lpstr>
      <vt:lpstr>PURPOSE OF CLASS</vt:lpstr>
      <vt:lpstr>Golden Rules</vt:lpstr>
      <vt:lpstr>Five Primary Types of Rapists</vt:lpstr>
      <vt:lpstr>Opportunistic Rapist</vt:lpstr>
      <vt:lpstr>Power Assertive Rapist (Sexually Inadequate)</vt:lpstr>
      <vt:lpstr>Power Assertive Rapist (Sexually Inadequate)</vt:lpstr>
      <vt:lpstr>Power Assertive Rapist (Sexually Inadequate)</vt:lpstr>
      <vt:lpstr>Power Assertive Rapist (Sexually Inadequate)</vt:lpstr>
      <vt:lpstr>Power Assertive Rapist (Sexually Inadequate)</vt:lpstr>
      <vt:lpstr>Anger - Retaliation Rapist (Sexually Aggressive)</vt:lpstr>
      <vt:lpstr>Anger - Retaliation Rapist (Sexually Aggressive)</vt:lpstr>
      <vt:lpstr>Anger - Retaliation Rapist (Sexually Aggressive)</vt:lpstr>
      <vt:lpstr>Power Reassurance Rapist</vt:lpstr>
      <vt:lpstr>Power Reassurance Rapist</vt:lpstr>
      <vt:lpstr>Power Reassurance Rapist</vt:lpstr>
      <vt:lpstr>Power Reassurance Rapist</vt:lpstr>
      <vt:lpstr>Anger Excitement   (Sadistic) Rapist</vt:lpstr>
      <vt:lpstr>Anger Excitement   (Sadistic) Rapist</vt:lpstr>
      <vt:lpstr>Anger Excitement   (Sadistic) Rapist</vt:lpstr>
      <vt:lpstr>MOVIE TIME</vt:lpstr>
      <vt:lpstr>DISCUSSION OF MOVIE</vt:lpstr>
      <vt:lpstr>STOP</vt:lpstr>
      <vt:lpstr>Test Question Construction</vt:lpstr>
      <vt:lpstr>Test Question Construction</vt:lpstr>
      <vt:lpstr>TEST QUESTION CONSTRUCTION</vt:lpstr>
      <vt:lpstr>TEST QUESTION CONSTRUCTION</vt:lpstr>
      <vt:lpstr>TEST QUESTION CONSTRUCTION</vt:lpstr>
      <vt:lpstr>TEST QUESTION CONSTRUCTION</vt:lpstr>
      <vt:lpstr>TEST QUESTION CONSTRUCTION</vt:lpstr>
      <vt:lpstr>Behavior Profile</vt:lpstr>
      <vt:lpstr>Philias</vt:lpstr>
      <vt:lpstr>Frotteurism</vt:lpstr>
      <vt:lpstr>Urolagnia</vt:lpstr>
      <vt:lpstr>Piquerism</vt:lpstr>
      <vt:lpstr> Rape Sex Comparison Questions</vt:lpstr>
      <vt:lpstr>Rape Sex Comparison Questions</vt:lpstr>
      <vt:lpstr>Rape Sex Comparison Questions</vt:lpstr>
      <vt:lpstr>REVIEW OF CASE FACTS</vt:lpstr>
      <vt:lpstr>RAPPORT</vt:lpstr>
      <vt:lpstr>THEMES</vt:lpstr>
      <vt:lpstr>THEMES</vt:lpstr>
      <vt:lpstr>THEMES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an Idea or a Product</dc:title>
  <dc:creator>U. S. GOVERNMENT</dc:creator>
  <cp:lastModifiedBy>Dutton, Donnie CIV NCCA DIA/D2X7-B</cp:lastModifiedBy>
  <cp:revision>338</cp:revision>
  <cp:lastPrinted>1998-02-03T19:56:22Z</cp:lastPrinted>
  <dcterms:created xsi:type="dcterms:W3CDTF">1995-06-02T22:06:36Z</dcterms:created>
  <dcterms:modified xsi:type="dcterms:W3CDTF">2013-12-06T15:12:56Z</dcterms:modified>
</cp:coreProperties>
</file>